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9" r:id="rId2"/>
    <p:sldId id="289" r:id="rId3"/>
    <p:sldId id="281" r:id="rId4"/>
    <p:sldId id="284" r:id="rId5"/>
    <p:sldId id="270" r:id="rId6"/>
    <p:sldId id="264" r:id="rId7"/>
    <p:sldId id="285" r:id="rId8"/>
    <p:sldId id="269" r:id="rId9"/>
    <p:sldId id="271" r:id="rId10"/>
    <p:sldId id="266" r:id="rId11"/>
    <p:sldId id="267" r:id="rId12"/>
    <p:sldId id="275" r:id="rId13"/>
    <p:sldId id="286" r:id="rId14"/>
    <p:sldId id="276" r:id="rId15"/>
    <p:sldId id="277" r:id="rId16"/>
    <p:sldId id="280" r:id="rId17"/>
    <p:sldId id="279" r:id="rId18"/>
    <p:sldId id="272" r:id="rId19"/>
    <p:sldId id="263" r:id="rId20"/>
    <p:sldId id="287" r:id="rId21"/>
    <p:sldId id="282" r:id="rId22"/>
    <p:sldId id="268" r:id="rId23"/>
    <p:sldId id="262" r:id="rId24"/>
    <p:sldId id="274" r:id="rId25"/>
    <p:sldId id="278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BCBCBC"/>
    <a:srgbClr val="94B2F1"/>
    <a:srgbClr val="F78801"/>
    <a:srgbClr val="361717"/>
    <a:srgbClr val="FF0000"/>
    <a:srgbClr val="06305F"/>
    <a:srgbClr val="303031"/>
    <a:srgbClr val="F2CC0A"/>
    <a:srgbClr val="2B4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360" y="-104"/>
      </p:cViewPr>
      <p:guideLst>
        <p:guide orient="horz" pos="3239"/>
        <p:guide pos="4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F4A7E-5C85-9749-8F1C-E26F6F66B439}" type="datetimeFigureOut">
              <a:rPr lang="en-US" smtClean="0"/>
              <a:t>09/03/17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6B9FB-1F81-9D4A-B5C6-E202F541346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5504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3E9D1-FDF9-6E40-B58C-ECD25A29DBB9}" type="datetimeFigureOut">
              <a:rPr lang="en-US" smtClean="0"/>
              <a:t>09/03/17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B0D8A-DA2D-3843-A3A1-83726F83A2D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40887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Aurelie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7752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158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Céline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5658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Céline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1943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Céline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3191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Céline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6664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Kike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334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Kike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3316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Kike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461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870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Claire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9922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Claire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7499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4102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1441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177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6303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9381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B0D8A-DA2D-3843-A3A1-83726F83A2DB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938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" y="2149079"/>
            <a:ext cx="4292600" cy="1102519"/>
          </a:xfrm>
        </p:spPr>
        <p:txBody>
          <a:bodyPr/>
          <a:lstStyle/>
          <a:p>
            <a:r>
              <a:rPr lang="x-none" dirty="0"/>
              <a:t>Click to edit Master title style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" y="3421064"/>
            <a:ext cx="5702300" cy="131445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0BAD-0D41-5B40-A1CA-1E87EB04F9E4}" type="datetime1">
              <a:rPr lang="fr-FR" smtClean="0"/>
              <a:t>09/03/17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322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1497-F5CC-3141-B2B3-B5E567BF9BBC}" type="datetime1">
              <a:rPr lang="fr-FR" smtClean="0"/>
              <a:t>09/03/17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698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B6D3-EDA9-F342-81B5-8287239E7A07}" type="datetime1">
              <a:rPr lang="fr-FR" smtClean="0"/>
              <a:t>09/03/17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251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EF8AC-AA28-5B44-BAB3-CB0959426696}" type="datetime1">
              <a:rPr lang="fr-FR" smtClean="0"/>
              <a:t>09/03/17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7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B891-54DA-5744-8278-3CFAD048C44A}" type="datetime1">
              <a:rPr lang="fr-FR" smtClean="0"/>
              <a:t>09/03/17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61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4741-E255-9942-8843-64317FBB31A9}" type="datetime1">
              <a:rPr lang="fr-FR" smtClean="0"/>
              <a:t>09/03/17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58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76B2-5F3B-324A-8073-F68E50E72BB4}" type="datetime1">
              <a:rPr lang="fr-FR" smtClean="0"/>
              <a:t>09/03/17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71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0122-0E73-C34A-87E3-EACDF3C1A6DC}" type="datetime1">
              <a:rPr lang="fr-FR" smtClean="0"/>
              <a:t>09/03/17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087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23B6E-E839-AD48-80FC-994064B75E3E}" type="datetime1">
              <a:rPr lang="fr-FR" smtClean="0"/>
              <a:t>09/03/17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85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7998-002B-BD43-994F-719116D02EF5}" type="datetime1">
              <a:rPr lang="fr-FR" smtClean="0"/>
              <a:t>09/03/17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681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F85D-8002-AE40-8247-0F19237C1DD1}" type="datetime1">
              <a:rPr lang="fr-FR" smtClean="0"/>
              <a:t>09/03/17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00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/>
              <a:t>Click to edit Master title style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42D3630B-C5E4-DF4C-8653-AADA81C7A9C0}" type="datetime1">
              <a:rPr lang="fr-FR" smtClean="0"/>
              <a:pPr/>
              <a:t>09/03/17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r>
              <a:rPr lang="fr-FR"/>
              <a:t>Final Project - ENSEEIHT - AIP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E0BF677A-8776-774D-BC32-7A474FCF6F6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870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venir Black"/>
          <a:ea typeface="+mj-ea"/>
          <a:cs typeface="Avenir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microsoft.com/office/2007/relationships/hdphoto" Target="../media/hdphoto9.wdp"/><Relationship Id="rId6" Type="http://schemas.openxmlformats.org/officeDocument/2006/relationships/image" Target="../media/image34.png"/><Relationship Id="rId7" Type="http://schemas.microsoft.com/office/2007/relationships/hdphoto" Target="../media/hdphoto10.wdp"/><Relationship Id="rId8" Type="http://schemas.openxmlformats.org/officeDocument/2006/relationships/image" Target="../media/image35.png"/><Relationship Id="rId9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microsoft.com/office/2007/relationships/hdphoto" Target="../media/hdphoto12.wdp"/><Relationship Id="rId6" Type="http://schemas.openxmlformats.org/officeDocument/2006/relationships/image" Target="../media/image27.png"/><Relationship Id="rId7" Type="http://schemas.microsoft.com/office/2007/relationships/hdphoto" Target="../media/hdphoto4.wdp"/><Relationship Id="rId8" Type="http://schemas.openxmlformats.org/officeDocument/2006/relationships/image" Target="../media/image29.jpeg"/><Relationship Id="rId9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microsoft.com/office/2007/relationships/hdphoto" Target="../media/hdphoto13.wdp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9" Type="http://schemas.microsoft.com/office/2007/relationships/hdphoto" Target="../media/hdphoto11.wdp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microsoft.com/office/2007/relationships/hdphoto" Target="../media/hdphoto21.wdp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microsoft.com/office/2007/relationships/hdphoto" Target="../media/hdphoto14.wdp"/><Relationship Id="rId14" Type="http://schemas.microsoft.com/office/2007/relationships/hdphoto" Target="../media/hdphoto15.wdp"/><Relationship Id="rId15" Type="http://schemas.microsoft.com/office/2007/relationships/hdphoto" Target="../media/hdphoto16.wdp"/><Relationship Id="rId16" Type="http://schemas.microsoft.com/office/2007/relationships/hdphoto" Target="../media/hdphoto17.wdp"/><Relationship Id="rId17" Type="http://schemas.microsoft.com/office/2007/relationships/hdphoto" Target="../media/hdphoto18.wdp"/><Relationship Id="rId18" Type="http://schemas.microsoft.com/office/2007/relationships/hdphoto" Target="../media/hdphoto19.wdp"/><Relationship Id="rId19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microsoft.com/office/2007/relationships/hdphoto" Target="../media/hdphoto9.wdp"/><Relationship Id="rId6" Type="http://schemas.openxmlformats.org/officeDocument/2006/relationships/image" Target="../media/image34.png"/><Relationship Id="rId7" Type="http://schemas.microsoft.com/office/2007/relationships/hdphoto" Target="../media/hdphoto10.wdp"/><Relationship Id="rId8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microsoft.com/office/2007/relationships/hdphoto" Target="../media/hdphoto22.wdp"/><Relationship Id="rId6" Type="http://schemas.openxmlformats.org/officeDocument/2006/relationships/image" Target="../media/image46.png"/><Relationship Id="rId7" Type="http://schemas.microsoft.com/office/2007/relationships/hdphoto" Target="../media/hdphoto21.wdp"/><Relationship Id="rId8" Type="http://schemas.microsoft.com/office/2007/relationships/hdphoto" Target="../media/hdphoto23.wdp"/><Relationship Id="rId9" Type="http://schemas.openxmlformats.org/officeDocument/2006/relationships/image" Target="../media/image49.png"/><Relationship Id="rId10" Type="http://schemas.openxmlformats.org/officeDocument/2006/relationships/image" Target="../media/image27.png"/><Relationship Id="rId11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microsoft.com/office/2007/relationships/hdphoto" Target="../media/hdphoto24.wdp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8.png"/><Relationship Id="rId6" Type="http://schemas.openxmlformats.org/officeDocument/2006/relationships/image" Target="../media/image56.jpeg"/><Relationship Id="rId7" Type="http://schemas.microsoft.com/office/2007/relationships/hdphoto" Target="../media/hdphoto25.wdp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png"/><Relationship Id="rId6" Type="http://schemas.openxmlformats.org/officeDocument/2006/relationships/image" Target="../media/image63.JP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2.wdp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microsoft.com/office/2007/relationships/hdphoto" Target="../media/hdphoto3.wdp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microsoft.com/office/2007/relationships/hdphoto" Target="../media/hdphoto7.wdp"/><Relationship Id="rId13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microsoft.com/office/2007/relationships/hdphoto" Target="../media/hdphoto4.wdp"/><Relationship Id="rId5" Type="http://schemas.openxmlformats.org/officeDocument/2006/relationships/image" Target="../media/image28.png"/><Relationship Id="rId6" Type="http://schemas.microsoft.com/office/2007/relationships/hdphoto" Target="../media/hdphoto5.wdp"/><Relationship Id="rId7" Type="http://schemas.openxmlformats.org/officeDocument/2006/relationships/image" Target="../media/image29.jpeg"/><Relationship Id="rId8" Type="http://schemas.microsoft.com/office/2007/relationships/hdphoto" Target="../media/hdphoto6.wdp"/><Relationship Id="rId9" Type="http://schemas.openxmlformats.org/officeDocument/2006/relationships/image" Target="../media/image30.png"/><Relationship Id="rId10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/>
          <a:srcRect l="23087" r="14093"/>
          <a:stretch/>
        </p:blipFill>
        <p:spPr>
          <a:xfrm>
            <a:off x="7373107" y="163092"/>
            <a:ext cx="1584000" cy="15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45174" y="3704690"/>
            <a:ext cx="4092815" cy="6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baseline="30000" dirty="0">
                <a:latin typeface="Avenir Book"/>
                <a:cs typeface="Avenir Book"/>
              </a:rPr>
              <a:t>Simulation and </a:t>
            </a:r>
            <a:r>
              <a:rPr lang="fr-FR" sz="2800" b="1" baseline="30000" dirty="0" smtClean="0">
                <a:latin typeface="Avenir Book"/>
                <a:cs typeface="Avenir Book"/>
              </a:rPr>
              <a:t>Control </a:t>
            </a:r>
            <a:r>
              <a:rPr lang="fr-FR" sz="2800" b="1" baseline="30000" dirty="0">
                <a:latin typeface="Avenir Book"/>
                <a:cs typeface="Avenir Book"/>
              </a:rPr>
              <a:t>of a </a:t>
            </a:r>
            <a:r>
              <a:rPr lang="en-US" sz="2800" b="1" baseline="30000" dirty="0">
                <a:latin typeface="Avenir Book"/>
                <a:cs typeface="Avenir Book"/>
              </a:rPr>
              <a:t>R</a:t>
            </a:r>
            <a:r>
              <a:rPr lang="en-US" sz="2800" b="1" baseline="30000" dirty="0" smtClean="0">
                <a:latin typeface="Avenir Book"/>
                <a:cs typeface="Avenir Book"/>
              </a:rPr>
              <a:t>obotic</a:t>
            </a:r>
            <a:r>
              <a:rPr lang="fr-FR" sz="2800" b="1" baseline="30000" dirty="0" smtClean="0">
                <a:latin typeface="Avenir Book"/>
                <a:cs typeface="Avenir Book"/>
              </a:rPr>
              <a:t> </a:t>
            </a:r>
            <a:r>
              <a:rPr lang="fr-FR" sz="2800" b="1" baseline="30000" dirty="0">
                <a:latin typeface="Avenir Book"/>
                <a:cs typeface="Avenir Book"/>
              </a:rPr>
              <a:t>P</a:t>
            </a:r>
            <a:r>
              <a:rPr lang="fr-FR" sz="2800" b="1" baseline="30000" dirty="0" smtClean="0">
                <a:latin typeface="Avenir Book"/>
                <a:cs typeface="Avenir Book"/>
              </a:rPr>
              <a:t>roduction </a:t>
            </a:r>
            <a:r>
              <a:rPr lang="fr-FR" sz="2800" b="1" baseline="30000" dirty="0">
                <a:latin typeface="Avenir Book"/>
                <a:cs typeface="Avenir Book"/>
              </a:rPr>
              <a:t>S</a:t>
            </a:r>
            <a:r>
              <a:rPr lang="fr-FR" sz="2800" b="1" baseline="30000" dirty="0" smtClean="0">
                <a:latin typeface="Avenir Book"/>
                <a:cs typeface="Avenir Book"/>
              </a:rPr>
              <a:t>ystem</a:t>
            </a:r>
            <a:endParaRPr lang="fr-FR" sz="2800" b="1" dirty="0">
              <a:latin typeface="Avenir Book"/>
              <a:cs typeface="Avenir Book"/>
            </a:endParaRP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3"/>
          <a:srcRect r="73684"/>
          <a:stretch/>
        </p:blipFill>
        <p:spPr>
          <a:xfrm>
            <a:off x="7373107" y="1801976"/>
            <a:ext cx="1584000" cy="1584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 rotWithShape="1">
          <a:blip r:embed="rId4"/>
          <a:srcRect r="24981"/>
          <a:stretch/>
        </p:blipFill>
        <p:spPr>
          <a:xfrm>
            <a:off x="5666790" y="1802518"/>
            <a:ext cx="1584000" cy="1584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5641" y="2873599"/>
            <a:ext cx="4572000" cy="1015663"/>
          </a:xfrm>
          <a:prstGeom prst="rect">
            <a:avLst/>
          </a:prstGeom>
        </p:spPr>
        <p:txBody>
          <a:bodyPr anchor="b">
            <a:spAutoFit/>
          </a:bodyPr>
          <a:lstStyle/>
          <a:p>
            <a:r>
              <a:rPr lang="fr-FR" sz="6000" baseline="30000" dirty="0">
                <a:latin typeface="Avenir Black"/>
                <a:cs typeface="Avenir Black"/>
              </a:rPr>
              <a:t>Final</a:t>
            </a:r>
            <a:r>
              <a:rPr lang="fr-FR" sz="6000" dirty="0">
                <a:latin typeface="Avenir Black"/>
                <a:cs typeface="Avenir Black"/>
              </a:rPr>
              <a:t> </a:t>
            </a:r>
            <a:r>
              <a:rPr lang="fr-FR" sz="6000" baseline="30000" dirty="0">
                <a:latin typeface="Avenir Black"/>
                <a:cs typeface="Avenir Black"/>
              </a:rPr>
              <a:t>Project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 rotWithShape="1">
          <a:blip r:embed="rId5"/>
          <a:srcRect l="19165" r="30639"/>
          <a:stretch/>
        </p:blipFill>
        <p:spPr>
          <a:xfrm>
            <a:off x="7373107" y="3440861"/>
            <a:ext cx="1584000" cy="1584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 rotWithShape="1">
          <a:blip r:embed="rId6"/>
          <a:srcRect r="35781" b="15927"/>
          <a:stretch/>
        </p:blipFill>
        <p:spPr>
          <a:xfrm>
            <a:off x="5666790" y="163092"/>
            <a:ext cx="1584000" cy="1584000"/>
          </a:xfrm>
          <a:prstGeom prst="rect">
            <a:avLst/>
          </a:prstGeom>
        </p:spPr>
      </p:pic>
      <p:sp>
        <p:nvSpPr>
          <p:cNvPr id="13" name="Rectangle 12"/>
          <p:cNvSpPr>
            <a:spLocks/>
          </p:cNvSpPr>
          <p:nvPr/>
        </p:nvSpPr>
        <p:spPr>
          <a:xfrm>
            <a:off x="2254156" y="163092"/>
            <a:ext cx="1584000" cy="1584000"/>
          </a:xfrm>
          <a:prstGeom prst="rect">
            <a:avLst/>
          </a:prstGeom>
          <a:solidFill>
            <a:srgbClr val="F2CC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3960473" y="1802518"/>
            <a:ext cx="1584000" cy="1584000"/>
          </a:xfrm>
          <a:prstGeom prst="rect">
            <a:avLst/>
          </a:prstGeom>
          <a:solidFill>
            <a:srgbClr val="F788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5666790" y="3440861"/>
            <a:ext cx="1584000" cy="1584000"/>
          </a:xfrm>
          <a:prstGeom prst="rect">
            <a:avLst/>
          </a:prstGeom>
          <a:solidFill>
            <a:srgbClr val="2B48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41" y="4427778"/>
            <a:ext cx="2279535" cy="4048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9232" y="4303562"/>
            <a:ext cx="1275946" cy="653322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9"/>
          <a:srcRect r="39988" b="9836"/>
          <a:stretch/>
        </p:blipFill>
        <p:spPr>
          <a:xfrm>
            <a:off x="3960473" y="163092"/>
            <a:ext cx="1584000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9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6604946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Object-Oriented Approach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11" name="Rectangle 10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10</a:t>
            </a:fld>
            <a:endParaRPr lang="fr-FR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4833" t="23033" r="19319" b="16842"/>
          <a:stretch/>
        </p:blipFill>
        <p:spPr>
          <a:xfrm>
            <a:off x="4731971" y="1807995"/>
            <a:ext cx="1894810" cy="1224000"/>
          </a:xfrm>
          <a:prstGeom prst="snip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0" b="94250" l="5926" r="89877">
                        <a14:foregroundMark x1="31605" y1="3500" x2="31605" y2="3500"/>
                        <a14:foregroundMark x1="5926" y1="96250" x2="5926" y2="96250"/>
                        <a14:foregroundMark x1="16049" y1="72500" x2="16049" y2="72500"/>
                        <a14:foregroundMark x1="21481" y1="85500" x2="21481" y2="85500"/>
                        <a14:backgroundMark x1="49630" y1="70500" x2="49630" y2="70500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13000" contras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7928" y="1680529"/>
            <a:ext cx="1428872" cy="1411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6429" l="16714" r="81714">
                        <a14:foregroundMark x1="68714" y1="68095" x2="81857" y2="77381"/>
                        <a14:foregroundMark x1="23714" y1="62381" x2="23714" y2="62381"/>
                        <a14:foregroundMark x1="79429" y1="96429" x2="79429" y2="96429"/>
                        <a14:foregroundMark x1="45429" y1="51429" x2="45429" y2="51429"/>
                        <a14:foregroundMark x1="78143" y1="77619" x2="78143" y2="77619"/>
                        <a14:foregroundMark x1="77857" y1="80714" x2="77857" y2="80714"/>
                        <a14:foregroundMark x1="75714" y1="75952" x2="75714" y2="75952"/>
                        <a14:foregroundMark x1="79429" y1="81190" x2="79429" y2="81190"/>
                        <a14:foregroundMark x1="41143" y1="92857" x2="41143" y2="9285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288" t="6225" r="17533"/>
          <a:stretch/>
        </p:blipFill>
        <p:spPr>
          <a:xfrm>
            <a:off x="2684211" y="1807995"/>
            <a:ext cx="1461437" cy="12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F2CC0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72000"/>
                    </a14:imgEffect>
                    <a14:imgEffect>
                      <a14:saturation sat="261000"/>
                    </a14:imgEffect>
                    <a14:imgEffect>
                      <a14:brightnessContrast bright="39000" contrast="17000"/>
                    </a14:imgEffect>
                  </a14:imgLayer>
                </a14:imgProps>
              </a:ext>
            </a:extLst>
          </a:blip>
          <a:srcRect l="9499" r="9743"/>
          <a:stretch/>
        </p:blipFill>
        <p:spPr>
          <a:xfrm>
            <a:off x="450428" y="1807995"/>
            <a:ext cx="1647460" cy="12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192172" y="3489572"/>
            <a:ext cx="2315735" cy="50359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800" dirty="0">
                <a:latin typeface="Avenir Book"/>
                <a:cs typeface="Avenir Book"/>
              </a:rPr>
              <a:t>Track switch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416236" y="3489572"/>
            <a:ext cx="2315735" cy="50359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800" dirty="0">
                <a:latin typeface="Avenir Book"/>
                <a:cs typeface="Avenir Book"/>
              </a:rPr>
              <a:t>Station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55812" y="3489572"/>
            <a:ext cx="2315735" cy="50359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800" dirty="0">
                <a:latin typeface="Avenir Book"/>
                <a:cs typeface="Avenir Book"/>
              </a:rPr>
              <a:t>Shuttles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961193" y="3489572"/>
            <a:ext cx="1600099" cy="50359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800" dirty="0">
                <a:latin typeface="Avenir Book"/>
                <a:cs typeface="Avenir Book"/>
              </a:rPr>
              <a:t>Robot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852" y="4084877"/>
            <a:ext cx="4771148" cy="442035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Distributed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216623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title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67"/>
          <a:stretch/>
        </p:blipFill>
        <p:spPr>
          <a:xfrm>
            <a:off x="-139395" y="-6898"/>
            <a:ext cx="9283395" cy="1260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Oval 8"/>
          <p:cNvSpPr/>
          <p:nvPr/>
        </p:nvSpPr>
        <p:spPr>
          <a:xfrm>
            <a:off x="356235" y="1"/>
            <a:ext cx="2513627" cy="1211995"/>
          </a:xfrm>
          <a:prstGeom prst="ellipse">
            <a:avLst/>
          </a:prstGeom>
          <a:gradFill flip="none" rotWithShape="1">
            <a:gsLst>
              <a:gs pos="64000">
                <a:srgbClr val="06224D"/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11</a:t>
            </a:fld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21804" y="0"/>
            <a:ext cx="2988096" cy="1200359"/>
          </a:xfrm>
          <a:prstGeom prst="rect">
            <a:avLst/>
          </a:prstGeom>
          <a:gradFill flip="none" rotWithShape="1">
            <a:gsLst>
              <a:gs pos="62000">
                <a:srgbClr val="06305F"/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429" b="77143" l="29143" r="78714">
                        <a14:foregroundMark x1="77000" y1="50476" x2="77000" y2="50476"/>
                        <a14:foregroundMark x1="59429" y1="26429" x2="59429" y2="26429"/>
                        <a14:foregroundMark x1="29143" y1="40714" x2="29143" y2="40714"/>
                        <a14:foregroundMark x1="61143" y1="47381" x2="61143" y2="47381"/>
                        <a14:foregroundMark x1="77857" y1="41905" x2="77857" y2="41905"/>
                        <a14:foregroundMark x1="78714" y1="48810" x2="78714" y2="48810"/>
                        <a14:foregroundMark x1="77857" y1="54048" x2="77857" y2="54048"/>
                        <a14:backgroundMark x1="37000" y1="65000" x2="37000" y2="65000"/>
                        <a14:backgroundMark x1="52143" y1="53810" x2="44143" y2="72857"/>
                        <a14:backgroundMark x1="56000" y1="62143" x2="56143" y2="49762"/>
                      </a14:backgroundRemoval>
                    </a14:imgEffect>
                    <a14:imgEffect>
                      <a14:brightnessContrast contrast="59000"/>
                    </a14:imgEffect>
                  </a14:imgLayer>
                </a14:imgProps>
              </a:ext>
            </a:extLst>
          </a:blip>
          <a:srcRect l="24833" t="23033" r="19319" b="16842"/>
          <a:stretch/>
        </p:blipFill>
        <p:spPr>
          <a:xfrm flipH="1">
            <a:off x="834011" y="90147"/>
            <a:ext cx="1898635" cy="1226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sp>
        <p:nvSpPr>
          <p:cNvPr id="34" name="Rectangle 33"/>
          <p:cNvSpPr/>
          <p:nvPr/>
        </p:nvSpPr>
        <p:spPr>
          <a:xfrm>
            <a:off x="4305803" y="1"/>
            <a:ext cx="4380997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 dirty="0">
                <a:solidFill>
                  <a:srgbClr val="FFFFFF"/>
                </a:solidFill>
                <a:latin typeface="Avenir Black"/>
                <a:cs typeface="Avenir Black"/>
              </a:rPr>
              <a:t>Shuttles</a:t>
            </a:r>
            <a:endParaRPr lang="en-US" sz="4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36" name="Content Placeholder 32"/>
          <p:cNvSpPr txBox="1">
            <a:spLocks/>
          </p:cNvSpPr>
          <p:nvPr/>
        </p:nvSpPr>
        <p:spPr>
          <a:xfrm>
            <a:off x="406401" y="1536700"/>
            <a:ext cx="4787900" cy="302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Centralized node with the shuttles’ information.</a:t>
            </a:r>
          </a:p>
          <a:p>
            <a:r>
              <a:rPr lang="en-US" sz="2500" dirty="0"/>
              <a:t>Communication with several nodes.</a:t>
            </a:r>
          </a:p>
          <a:p>
            <a:r>
              <a:rPr lang="en-US" sz="2500" dirty="0"/>
              <a:t>Delivers high level </a:t>
            </a:r>
            <a:r>
              <a:rPr lang="en-US" sz="2500" dirty="0" smtClean="0"/>
              <a:t>services</a:t>
            </a:r>
          </a:p>
          <a:p>
            <a:r>
              <a:rPr lang="en-US" sz="2500" dirty="0" smtClean="0"/>
              <a:t>Main attributes: ID and destination</a:t>
            </a:r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60530" y="1376182"/>
            <a:ext cx="3440570" cy="3509324"/>
            <a:chOff x="5360530" y="1741035"/>
            <a:chExt cx="3154483" cy="3217520"/>
          </a:xfrm>
        </p:grpSpPr>
        <p:grpSp>
          <p:nvGrpSpPr>
            <p:cNvPr id="4" name="Group 3"/>
            <p:cNvGrpSpPr/>
            <p:nvPr/>
          </p:nvGrpSpPr>
          <p:grpSpPr>
            <a:xfrm>
              <a:off x="5360530" y="1741035"/>
              <a:ext cx="3154483" cy="2863194"/>
              <a:chOff x="6093891" y="1674392"/>
              <a:chExt cx="3154483" cy="2863194"/>
            </a:xfrm>
          </p:grpSpPr>
          <p:pic>
            <p:nvPicPr>
              <p:cNvPr id="10" name="Picture 3" descr="node.png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8000" contrast="2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2981" y="1766687"/>
                <a:ext cx="379186" cy="382582"/>
              </a:xfrm>
              <a:prstGeom prst="rect">
                <a:avLst/>
              </a:prstGeom>
            </p:spPr>
          </p:pic>
          <p:pic>
            <p:nvPicPr>
              <p:cNvPr id="11" name="Picture 3" descr="node.png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8000" contrast="2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6800" y="4053198"/>
                <a:ext cx="379186" cy="382582"/>
              </a:xfrm>
              <a:prstGeom prst="rect">
                <a:avLst/>
              </a:prstGeom>
            </p:spPr>
          </p:pic>
          <p:pic>
            <p:nvPicPr>
              <p:cNvPr id="12" name="Picture 3" descr="node.png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8000" contrast="2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0749" y="4027649"/>
                <a:ext cx="379186" cy="382582"/>
              </a:xfrm>
              <a:prstGeom prst="rect">
                <a:avLst/>
              </a:prstGeom>
            </p:spPr>
          </p:pic>
          <p:pic>
            <p:nvPicPr>
              <p:cNvPr id="13" name="Picture 3" descr="node.png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8000" contrast="2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3891" y="3027398"/>
                <a:ext cx="379186" cy="382582"/>
              </a:xfrm>
              <a:prstGeom prst="rect">
                <a:avLst/>
              </a:prstGeom>
            </p:spPr>
          </p:pic>
          <p:pic>
            <p:nvPicPr>
              <p:cNvPr id="14" name="Picture 51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91964" y="2662823"/>
                <a:ext cx="423552" cy="427126"/>
              </a:xfrm>
              <a:prstGeom prst="ellipse">
                <a:avLst/>
              </a:prstGeom>
            </p:spPr>
          </p:pic>
          <p:cxnSp>
            <p:nvCxnSpPr>
              <p:cNvPr id="15" name="Connecteur droit avec flèche 4"/>
              <p:cNvCxnSpPr>
                <a:cxnSpLocks/>
                <a:stCxn id="13" idx="3"/>
                <a:endCxn id="14" idx="2"/>
              </p:cNvCxnSpPr>
              <p:nvPr/>
            </p:nvCxnSpPr>
            <p:spPr>
              <a:xfrm flipV="1">
                <a:off x="6473077" y="2876386"/>
                <a:ext cx="1318887" cy="3423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7"/>
              <p:cNvCxnSpPr>
                <a:stCxn id="12" idx="0"/>
                <a:endCxn id="14" idx="3"/>
              </p:cNvCxnSpPr>
              <p:nvPr/>
            </p:nvCxnSpPr>
            <p:spPr>
              <a:xfrm flipV="1">
                <a:off x="6710342" y="3027398"/>
                <a:ext cx="1143650" cy="10002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7"/>
              <p:cNvCxnSpPr>
                <a:endCxn id="14" idx="4"/>
              </p:cNvCxnSpPr>
              <p:nvPr/>
            </p:nvCxnSpPr>
            <p:spPr>
              <a:xfrm flipV="1">
                <a:off x="7991767" y="3089949"/>
                <a:ext cx="11973" cy="14476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21"/>
              <p:cNvCxnSpPr>
                <a:cxnSpLocks/>
                <a:stCxn id="10" idx="3"/>
                <a:endCxn id="14" idx="1"/>
              </p:cNvCxnSpPr>
              <p:nvPr/>
            </p:nvCxnSpPr>
            <p:spPr>
              <a:xfrm>
                <a:off x="7282167" y="1957978"/>
                <a:ext cx="571825" cy="7673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ZoneTexte 53"/>
              <p:cNvSpPr txBox="1"/>
              <p:nvPr/>
            </p:nvSpPr>
            <p:spPr>
              <a:xfrm rot="20741665">
                <a:off x="6525757" y="2820454"/>
                <a:ext cx="9957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New Product</a:t>
                </a:r>
              </a:p>
            </p:txBody>
          </p:sp>
          <p:sp>
            <p:nvSpPr>
              <p:cNvPr id="20" name="ZoneTexte 54"/>
              <p:cNvSpPr txBox="1"/>
              <p:nvPr/>
            </p:nvSpPr>
            <p:spPr>
              <a:xfrm rot="19151604">
                <a:off x="6521796" y="3357663"/>
                <a:ext cx="12243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New Destination</a:t>
                </a:r>
              </a:p>
            </p:txBody>
          </p:sp>
          <p:sp>
            <p:nvSpPr>
              <p:cNvPr id="21" name="ZoneTexte 55"/>
              <p:cNvSpPr txBox="1"/>
              <p:nvPr/>
            </p:nvSpPr>
            <p:spPr>
              <a:xfrm rot="16200000">
                <a:off x="7392661" y="3727005"/>
                <a:ext cx="9495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New Shuttle</a:t>
                </a:r>
              </a:p>
            </p:txBody>
          </p:sp>
          <p:sp>
            <p:nvSpPr>
              <p:cNvPr id="22" name="ZoneTexte 56"/>
              <p:cNvSpPr txBox="1"/>
              <p:nvPr/>
            </p:nvSpPr>
            <p:spPr>
              <a:xfrm rot="3251785">
                <a:off x="7086430" y="2120411"/>
                <a:ext cx="1169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Delete Shuttles</a:t>
                </a:r>
              </a:p>
            </p:txBody>
          </p:sp>
          <p:cxnSp>
            <p:nvCxnSpPr>
              <p:cNvPr id="23" name="Connecteur droit avec flèche 76"/>
              <p:cNvCxnSpPr>
                <a:stCxn id="14" idx="5"/>
                <a:endCxn id="11" idx="0"/>
              </p:cNvCxnSpPr>
              <p:nvPr/>
            </p:nvCxnSpPr>
            <p:spPr>
              <a:xfrm>
                <a:off x="8153488" y="3027398"/>
                <a:ext cx="722905" cy="10258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ZoneTexte 77"/>
              <p:cNvSpPr txBox="1"/>
              <p:nvPr/>
            </p:nvSpPr>
            <p:spPr>
              <a:xfrm>
                <a:off x="8125225" y="2599387"/>
                <a:ext cx="11231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3"/>
                    </a:solidFill>
                  </a:rPr>
                  <a:t>Shuttles Node</a:t>
                </a:r>
              </a:p>
            </p:txBody>
          </p:sp>
          <p:sp>
            <p:nvSpPr>
              <p:cNvPr id="25" name="ZoneTexte 79"/>
              <p:cNvSpPr txBox="1"/>
              <p:nvPr/>
            </p:nvSpPr>
            <p:spPr>
              <a:xfrm rot="3276197">
                <a:off x="7976366" y="3314230"/>
                <a:ext cx="12659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Get Shuttles Info.</a:t>
                </a:r>
              </a:p>
            </p:txBody>
          </p:sp>
        </p:grpSp>
        <p:pic>
          <p:nvPicPr>
            <p:cNvPr id="30" name="Picture 3" descr="node.png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8000" contrast="2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603" y="4575973"/>
              <a:ext cx="379186" cy="382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319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12</a:t>
            </a:fld>
            <a:endParaRPr lang="fr-FR" dirty="0"/>
          </a:p>
        </p:txBody>
      </p:sp>
      <p:sp>
        <p:nvSpPr>
          <p:cNvPr id="77" name="Content Placeholder 32"/>
          <p:cNvSpPr>
            <a:spLocks noGrp="1"/>
          </p:cNvSpPr>
          <p:nvPr>
            <p:ph idx="1"/>
          </p:nvPr>
        </p:nvSpPr>
        <p:spPr>
          <a:xfrm>
            <a:off x="330200" y="1900504"/>
            <a:ext cx="5080000" cy="3095360"/>
          </a:xfrm>
        </p:spPr>
        <p:txBody>
          <a:bodyPr>
            <a:normAutofit/>
          </a:bodyPr>
          <a:lstStyle/>
          <a:p>
            <a:r>
              <a:rPr lang="en-US" sz="2500" dirty="0"/>
              <a:t>One node for each track switch.</a:t>
            </a:r>
          </a:p>
          <a:p>
            <a:r>
              <a:rPr lang="en-US" sz="2500" dirty="0" smtClean="0"/>
              <a:t>ID shuttle communication between track switches.</a:t>
            </a:r>
          </a:p>
          <a:p>
            <a:r>
              <a:rPr lang="en-US" sz="2500" dirty="0"/>
              <a:t>Direction of the shuttles according to </a:t>
            </a:r>
            <a:r>
              <a:rPr lang="en-US" sz="2500" dirty="0" smtClean="0"/>
              <a:t>their </a:t>
            </a:r>
            <a:r>
              <a:rPr lang="en-US" sz="2500" dirty="0"/>
              <a:t>destination</a:t>
            </a:r>
            <a:r>
              <a:rPr lang="en-US" sz="2500" dirty="0" smtClean="0"/>
              <a:t>.</a:t>
            </a:r>
            <a:endParaRPr lang="en-US" sz="2500" dirty="0"/>
          </a:p>
        </p:txBody>
      </p:sp>
      <p:grpSp>
        <p:nvGrpSpPr>
          <p:cNvPr id="9" name="Group 8"/>
          <p:cNvGrpSpPr/>
          <p:nvPr/>
        </p:nvGrpSpPr>
        <p:grpSpPr>
          <a:xfrm>
            <a:off x="7260541" y="1604780"/>
            <a:ext cx="1137627" cy="1548278"/>
            <a:chOff x="1732895" y="3090347"/>
            <a:chExt cx="1137627" cy="1548278"/>
          </a:xfrm>
        </p:grpSpPr>
        <p:sp>
          <p:nvSpPr>
            <p:cNvPr id="6" name="Oval 5"/>
            <p:cNvSpPr/>
            <p:nvPr/>
          </p:nvSpPr>
          <p:spPr>
            <a:xfrm>
              <a:off x="1759351" y="3540691"/>
              <a:ext cx="661450" cy="661450"/>
            </a:xfrm>
            <a:prstGeom prst="ellipse">
              <a:avLst/>
            </a:prstGeom>
            <a:solidFill>
              <a:srgbClr val="F7880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732895" y="3090347"/>
              <a:ext cx="1137627" cy="1548278"/>
              <a:chOff x="1732895" y="2950484"/>
              <a:chExt cx="1240394" cy="1688141"/>
            </a:xfrm>
          </p:grpSpPr>
          <p:pic>
            <p:nvPicPr>
              <p:cNvPr id="4" name="Picture 3" descr="arrow_shuffl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2895" y="2950484"/>
                <a:ext cx="1240394" cy="1240394"/>
              </a:xfrm>
              <a:prstGeom prst="rect">
                <a:avLst/>
              </a:prstGeom>
            </p:spPr>
          </p:pic>
          <p:pic>
            <p:nvPicPr>
              <p:cNvPr id="8" name="Picture 7" descr="arrow_shuffl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1732895" y="3398231"/>
                <a:ext cx="1240394" cy="1240394"/>
              </a:xfrm>
              <a:prstGeom prst="rect">
                <a:avLst/>
              </a:prstGeom>
            </p:spPr>
          </p:pic>
        </p:grpSp>
      </p:grpSp>
      <p:grpSp>
        <p:nvGrpSpPr>
          <p:cNvPr id="15" name="Group 14"/>
          <p:cNvGrpSpPr/>
          <p:nvPr/>
        </p:nvGrpSpPr>
        <p:grpSpPr>
          <a:xfrm>
            <a:off x="7260541" y="2951943"/>
            <a:ext cx="1137627" cy="1560520"/>
            <a:chOff x="5415573" y="3024821"/>
            <a:chExt cx="1137627" cy="1560520"/>
          </a:xfrm>
        </p:grpSpPr>
        <p:sp>
          <p:nvSpPr>
            <p:cNvPr id="14" name="Oval 13"/>
            <p:cNvSpPr/>
            <p:nvPr/>
          </p:nvSpPr>
          <p:spPr>
            <a:xfrm>
              <a:off x="5768279" y="3460945"/>
              <a:ext cx="661450" cy="661450"/>
            </a:xfrm>
            <a:prstGeom prst="ellipse">
              <a:avLst/>
            </a:prstGeom>
            <a:solidFill>
              <a:srgbClr val="F7880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415573" y="3024821"/>
              <a:ext cx="1137627" cy="1560520"/>
              <a:chOff x="1732895" y="2489389"/>
              <a:chExt cx="1240394" cy="1701489"/>
            </a:xfrm>
          </p:grpSpPr>
          <p:pic>
            <p:nvPicPr>
              <p:cNvPr id="11" name="Picture 10" descr="arrow_shuffl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2895" y="2950484"/>
                <a:ext cx="1240394" cy="1240394"/>
              </a:xfrm>
              <a:prstGeom prst="rect">
                <a:avLst/>
              </a:prstGeom>
            </p:spPr>
          </p:pic>
          <p:pic>
            <p:nvPicPr>
              <p:cNvPr id="13" name="Picture 12" descr="arrow_shuffl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1732895" y="2489389"/>
                <a:ext cx="1240394" cy="1240394"/>
              </a:xfrm>
              <a:prstGeom prst="rect">
                <a:avLst/>
              </a:prstGeom>
            </p:spPr>
          </p:pic>
        </p:grpSp>
      </p:grpSp>
      <p:sp>
        <p:nvSpPr>
          <p:cNvPr id="17" name="Rectangle 16"/>
          <p:cNvSpPr/>
          <p:nvPr/>
        </p:nvSpPr>
        <p:spPr>
          <a:xfrm>
            <a:off x="5316132" y="2123569"/>
            <a:ext cx="1805623" cy="51070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800" dirty="0">
                <a:latin typeface="Avenir Book"/>
                <a:cs typeface="Avenir Book"/>
              </a:rPr>
              <a:t>1In-2Out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16132" y="3475256"/>
            <a:ext cx="1805623" cy="51070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800" dirty="0">
                <a:latin typeface="Avenir Book"/>
                <a:cs typeface="Avenir Book"/>
              </a:rPr>
              <a:t>2In-1Out</a:t>
            </a:r>
          </a:p>
        </p:txBody>
      </p:sp>
      <p:pic>
        <p:nvPicPr>
          <p:cNvPr id="19" name="Picture 18" descr="title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-30796" y="-6898"/>
            <a:ext cx="3652372" cy="126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9" descr="titl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56" y="-6898"/>
            <a:ext cx="7304744" cy="1260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ctangle 20"/>
          <p:cNvSpPr/>
          <p:nvPr/>
        </p:nvSpPr>
        <p:spPr>
          <a:xfrm>
            <a:off x="457200" y="41901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Track Switch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60851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title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-30796" y="-6898"/>
            <a:ext cx="3652372" cy="1260000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3471466" y="3858114"/>
            <a:ext cx="1696472" cy="1860"/>
          </a:xfrm>
          <a:prstGeom prst="straightConnector1">
            <a:avLst/>
          </a:prstGeom>
          <a:noFill/>
          <a:ln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257161" y="3274416"/>
            <a:ext cx="1882237" cy="0"/>
          </a:xfrm>
          <a:prstGeom prst="straightConnector1">
            <a:avLst/>
          </a:prstGeom>
          <a:noFill/>
          <a:ln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" name="Oval 14"/>
          <p:cNvSpPr/>
          <p:nvPr/>
        </p:nvSpPr>
        <p:spPr>
          <a:xfrm>
            <a:off x="812987" y="2769513"/>
            <a:ext cx="762847" cy="762847"/>
          </a:xfrm>
          <a:prstGeom prst="ellipse">
            <a:avLst/>
          </a:prstGeom>
          <a:solidFill>
            <a:srgbClr val="F7880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itl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56" y="-6898"/>
            <a:ext cx="7304744" cy="1260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13</a:t>
            </a:fld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457200" y="41901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Track Switch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77" name="Content Placeholder 32"/>
          <p:cNvSpPr>
            <a:spLocks noGrp="1"/>
          </p:cNvSpPr>
          <p:nvPr>
            <p:ph idx="1"/>
          </p:nvPr>
        </p:nvSpPr>
        <p:spPr>
          <a:xfrm>
            <a:off x="457200" y="1672844"/>
            <a:ext cx="8229600" cy="2654416"/>
          </a:xfrm>
        </p:spPr>
        <p:txBody>
          <a:bodyPr>
            <a:normAutofit/>
          </a:bodyPr>
          <a:lstStyle/>
          <a:p>
            <a:r>
              <a:rPr lang="en-US" sz="2500" dirty="0"/>
              <a:t>Special difficulty for the 3</a:t>
            </a:r>
            <a:r>
              <a:rPr lang="en-US" sz="2500" baseline="30000" dirty="0"/>
              <a:t>rd</a:t>
            </a:r>
            <a:r>
              <a:rPr lang="en-US" sz="2500" dirty="0"/>
              <a:t> and 10</a:t>
            </a:r>
            <a:r>
              <a:rPr lang="en-US" sz="2500" baseline="30000" dirty="0"/>
              <a:t>th</a:t>
            </a:r>
            <a:r>
              <a:rPr lang="en-US" sz="2500" dirty="0"/>
              <a:t> track </a:t>
            </a:r>
            <a:r>
              <a:rPr lang="en-US" sz="2500" dirty="0" smtClean="0"/>
              <a:t>switches.</a:t>
            </a:r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pic>
        <p:nvPicPr>
          <p:cNvPr id="11" name="Picture 10" descr="arrow_shuff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93" y="2385325"/>
            <a:ext cx="1137627" cy="1137627"/>
          </a:xfrm>
          <a:prstGeom prst="rect">
            <a:avLst/>
          </a:prstGeom>
        </p:spPr>
      </p:pic>
      <p:pic>
        <p:nvPicPr>
          <p:cNvPr id="13" name="Picture 12" descr="arrow_shuff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84993" y="2815026"/>
            <a:ext cx="1137627" cy="1137627"/>
          </a:xfrm>
          <a:prstGeom prst="rect">
            <a:avLst/>
          </a:prstGeom>
        </p:spPr>
      </p:pic>
      <p:pic>
        <p:nvPicPr>
          <p:cNvPr id="18" name="Picture 17" descr="arrow_shuff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34"/>
          <a:stretch/>
        </p:blipFill>
        <p:spPr>
          <a:xfrm flipV="1">
            <a:off x="418867" y="2391675"/>
            <a:ext cx="706074" cy="1137627"/>
          </a:xfrm>
          <a:prstGeom prst="rect">
            <a:avLst/>
          </a:prstGeom>
        </p:spPr>
      </p:pic>
      <p:pic>
        <p:nvPicPr>
          <p:cNvPr id="19" name="Picture 18" descr="arrow_shuff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34"/>
          <a:stretch/>
        </p:blipFill>
        <p:spPr>
          <a:xfrm>
            <a:off x="418867" y="2802326"/>
            <a:ext cx="706074" cy="11376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35311" y="3829260"/>
            <a:ext cx="1805623" cy="51070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r"/>
            <a:r>
              <a:rPr lang="en-US" sz="2800" dirty="0">
                <a:latin typeface="Avenir Book"/>
                <a:cs typeface="Avenir Book"/>
              </a:rPr>
              <a:t>2In-2Out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01561" y="4228078"/>
            <a:ext cx="2887050" cy="349702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</a:rPr>
              <a:t>No sensor between </a:t>
            </a:r>
            <a:r>
              <a:rPr lang="en-US" dirty="0" smtClean="0">
                <a:latin typeface="Avenir Book"/>
                <a:cs typeface="Avenir Book"/>
              </a:rPr>
              <a:t>them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24200" y="2479618"/>
            <a:ext cx="1805623" cy="50359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One</a:t>
            </a:r>
            <a:r>
              <a:rPr lang="en-US" sz="2800" dirty="0" smtClean="0">
                <a:latin typeface="Avenir Book"/>
                <a:cs typeface="Avenir Book"/>
              </a:rPr>
              <a:t> </a:t>
            </a:r>
            <a:r>
              <a:rPr lang="en-US" sz="2800" dirty="0">
                <a:latin typeface="Avenir Book"/>
                <a:cs typeface="Avenir Book"/>
              </a:rPr>
              <a:t>node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650767" y="3273332"/>
            <a:ext cx="251991" cy="0"/>
          </a:xfrm>
          <a:prstGeom prst="straightConnector1">
            <a:avLst/>
          </a:prstGeom>
          <a:noFill/>
          <a:ln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61027" y="3858114"/>
            <a:ext cx="232169" cy="0"/>
          </a:xfrm>
          <a:prstGeom prst="straightConnector1">
            <a:avLst/>
          </a:prstGeom>
          <a:noFill/>
          <a:ln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040334" y="3426815"/>
            <a:ext cx="0" cy="265134"/>
          </a:xfrm>
          <a:prstGeom prst="straightConnector1">
            <a:avLst/>
          </a:prstGeom>
          <a:noFill/>
          <a:ln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2" name="Oval 31"/>
          <p:cNvSpPr/>
          <p:nvPr/>
        </p:nvSpPr>
        <p:spPr>
          <a:xfrm>
            <a:off x="3906968" y="3139105"/>
            <a:ext cx="264600" cy="264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906968" y="3725814"/>
            <a:ext cx="264600" cy="264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554100" y="3796362"/>
            <a:ext cx="123504" cy="123504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255052" y="3208635"/>
            <a:ext cx="123504" cy="123504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300527" y="3858114"/>
            <a:ext cx="232169" cy="0"/>
          </a:xfrm>
          <a:prstGeom prst="straightConnector1">
            <a:avLst/>
          </a:prstGeom>
          <a:noFill/>
          <a:ln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935769" y="3273874"/>
            <a:ext cx="232169" cy="0"/>
          </a:xfrm>
          <a:prstGeom prst="straightConnector1">
            <a:avLst/>
          </a:prstGeom>
          <a:noFill/>
          <a:ln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/>
          <p:cNvCxnSpPr>
            <a:stCxn id="33" idx="0"/>
            <a:endCxn id="32" idx="4"/>
          </p:cNvCxnSpPr>
          <p:nvPr/>
        </p:nvCxnSpPr>
        <p:spPr>
          <a:xfrm flipV="1">
            <a:off x="4039268" y="3403705"/>
            <a:ext cx="0" cy="322109"/>
          </a:xfrm>
          <a:prstGeom prst="straightConnector1">
            <a:avLst/>
          </a:prstGeom>
          <a:noFill/>
          <a:ln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4" name="Rectangle 43"/>
          <p:cNvSpPr/>
          <p:nvPr/>
        </p:nvSpPr>
        <p:spPr>
          <a:xfrm>
            <a:off x="3848100" y="3135524"/>
            <a:ext cx="272840" cy="257369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FFFF"/>
                </a:solidFill>
                <a:latin typeface="Avenir Book"/>
                <a:cs typeface="Avenir Book"/>
              </a:rPr>
              <a:t>3</a:t>
            </a:r>
            <a:endParaRPr lang="en-US" sz="1200" b="1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886200" y="3719724"/>
            <a:ext cx="272840" cy="257369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FFFF"/>
                </a:solidFill>
                <a:latin typeface="Avenir Book"/>
                <a:cs typeface="Avenir Book"/>
              </a:rPr>
              <a:t>10</a:t>
            </a:r>
            <a:endParaRPr lang="en-US" sz="1200" b="1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6878393" y="3859974"/>
            <a:ext cx="1696472" cy="0"/>
          </a:xfrm>
          <a:prstGeom prst="straightConnector1">
            <a:avLst/>
          </a:prstGeom>
          <a:noFill/>
          <a:ln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6704960" y="3276276"/>
            <a:ext cx="1841364" cy="0"/>
          </a:xfrm>
          <a:prstGeom prst="straightConnector1">
            <a:avLst/>
          </a:prstGeom>
          <a:noFill/>
          <a:ln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8" name="Rectangle 47"/>
          <p:cNvSpPr/>
          <p:nvPr/>
        </p:nvSpPr>
        <p:spPr>
          <a:xfrm>
            <a:off x="6531127" y="2468778"/>
            <a:ext cx="1805623" cy="50359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Two </a:t>
            </a:r>
            <a:r>
              <a:rPr lang="en-US" sz="2800" dirty="0" smtClean="0">
                <a:latin typeface="Avenir Book"/>
                <a:cs typeface="Avenir Book"/>
              </a:rPr>
              <a:t>nodes</a:t>
            </a:r>
            <a:endParaRPr lang="en-US" sz="2800" dirty="0">
              <a:latin typeface="Avenir Book"/>
              <a:cs typeface="Avenir Book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7057694" y="3275192"/>
            <a:ext cx="251991" cy="0"/>
          </a:xfrm>
          <a:prstGeom prst="straightConnector1">
            <a:avLst/>
          </a:prstGeom>
          <a:noFill/>
          <a:ln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967954" y="3859974"/>
            <a:ext cx="232169" cy="0"/>
          </a:xfrm>
          <a:prstGeom prst="straightConnector1">
            <a:avLst/>
          </a:prstGeom>
          <a:noFill/>
          <a:ln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7447261" y="3428675"/>
            <a:ext cx="0" cy="265134"/>
          </a:xfrm>
          <a:prstGeom prst="straightConnector1">
            <a:avLst/>
          </a:prstGeom>
          <a:noFill/>
          <a:ln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4" name="Oval 53"/>
          <p:cNvSpPr/>
          <p:nvPr/>
        </p:nvSpPr>
        <p:spPr>
          <a:xfrm>
            <a:off x="7313895" y="3140965"/>
            <a:ext cx="264600" cy="264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7313895" y="3727674"/>
            <a:ext cx="264600" cy="264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961027" y="3798222"/>
            <a:ext cx="123504" cy="123504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661979" y="3210495"/>
            <a:ext cx="123504" cy="123504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7707454" y="3859974"/>
            <a:ext cx="232169" cy="0"/>
          </a:xfrm>
          <a:prstGeom prst="straightConnector1">
            <a:avLst/>
          </a:prstGeom>
          <a:noFill/>
          <a:ln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8342696" y="3275734"/>
            <a:ext cx="232169" cy="0"/>
          </a:xfrm>
          <a:prstGeom prst="straightConnector1">
            <a:avLst/>
          </a:prstGeom>
          <a:noFill/>
          <a:ln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0" name="Straight Arrow Connector 59"/>
          <p:cNvCxnSpPr>
            <a:stCxn id="55" idx="0"/>
            <a:endCxn id="54" idx="4"/>
          </p:cNvCxnSpPr>
          <p:nvPr/>
        </p:nvCxnSpPr>
        <p:spPr>
          <a:xfrm flipV="1">
            <a:off x="7446195" y="3405565"/>
            <a:ext cx="0" cy="322109"/>
          </a:xfrm>
          <a:prstGeom prst="straightConnector1">
            <a:avLst/>
          </a:prstGeom>
          <a:noFill/>
          <a:ln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1" name="Rectangle 60"/>
          <p:cNvSpPr/>
          <p:nvPr/>
        </p:nvSpPr>
        <p:spPr>
          <a:xfrm>
            <a:off x="7255027" y="3137384"/>
            <a:ext cx="272840" cy="257369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FFFF"/>
                </a:solidFill>
                <a:latin typeface="Avenir Book"/>
                <a:cs typeface="Avenir Book"/>
              </a:rPr>
              <a:t>3</a:t>
            </a:r>
            <a:endParaRPr lang="en-US" sz="1200" b="1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293127" y="3721584"/>
            <a:ext cx="272840" cy="257369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FFFF"/>
                </a:solidFill>
                <a:latin typeface="Avenir Book"/>
                <a:cs typeface="Avenir Book"/>
              </a:rPr>
              <a:t>10</a:t>
            </a:r>
            <a:endParaRPr lang="en-US" sz="1200" b="1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435640" y="3127160"/>
            <a:ext cx="446073" cy="288491"/>
          </a:xfrm>
          <a:prstGeom prst="roundRect">
            <a:avLst/>
          </a:prstGeom>
          <a:solidFill>
            <a:srgbClr val="1432F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065729" y="3713869"/>
            <a:ext cx="446073" cy="288491"/>
          </a:xfrm>
          <a:prstGeom prst="roundRect">
            <a:avLst/>
          </a:prstGeom>
          <a:solidFill>
            <a:srgbClr val="1432F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7843887" y="3140965"/>
            <a:ext cx="446073" cy="288491"/>
          </a:xfrm>
          <a:prstGeom prst="roundRect">
            <a:avLst/>
          </a:prstGeom>
          <a:solidFill>
            <a:srgbClr val="1432F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473976" y="3727674"/>
            <a:ext cx="446073" cy="288491"/>
          </a:xfrm>
          <a:prstGeom prst="roundRect">
            <a:avLst/>
          </a:prstGeom>
          <a:solidFill>
            <a:srgbClr val="1432F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8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15 3.7037E-7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852E-6 4.6714E-6 L -0.13526 0.0024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2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15 3.7037E-7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24E-7 -3.70256E-6 L -0.1498 0.00031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32" grpId="0" animBg="1"/>
      <p:bldP spid="33" grpId="0" animBg="1"/>
      <p:bldP spid="34" grpId="0" animBg="1"/>
      <p:bldP spid="35" grpId="0" animBg="1"/>
      <p:bldP spid="44" grpId="0"/>
      <p:bldP spid="45" grpId="0"/>
      <p:bldP spid="48" grpId="0"/>
      <p:bldP spid="54" grpId="0" animBg="1"/>
      <p:bldP spid="55" grpId="0" animBg="1"/>
      <p:bldP spid="56" grpId="0" animBg="1"/>
      <p:bldP spid="57" grpId="0" animBg="1"/>
      <p:bldP spid="61" grpId="0"/>
      <p:bldP spid="62" grpId="0"/>
      <p:bldP spid="30" grpId="0" animBg="1"/>
      <p:bldP spid="30" grpId="1" animBg="1"/>
      <p:bldP spid="31" grpId="0" animBg="1"/>
      <p:bldP spid="31" grpId="1" animBg="1"/>
      <p:bldP spid="63" grpId="0" animBg="1"/>
      <p:bldP spid="63" grpId="1" animBg="1"/>
      <p:bldP spid="64" grpId="0" animBg="1"/>
      <p:bldP spid="6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7198091_1393654077324672_1744591908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1426565"/>
            <a:ext cx="3488100" cy="3593309"/>
          </a:xfrm>
          <a:prstGeom prst="rect">
            <a:avLst/>
          </a:prstGeom>
        </p:spPr>
      </p:pic>
      <p:pic>
        <p:nvPicPr>
          <p:cNvPr id="11" name="Picture 10" descr="title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67"/>
          <a:stretch/>
        </p:blipFill>
        <p:spPr>
          <a:xfrm>
            <a:off x="-1" y="-69900"/>
            <a:ext cx="9144001" cy="13299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7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7810502" cy="1260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14</a:t>
            </a:fld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4228363" y="102520"/>
            <a:ext cx="438099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Avenir Black"/>
                <a:cs typeface="Avenir Black"/>
              </a:rPr>
              <a:t>Production Station</a:t>
            </a:r>
            <a:endParaRPr lang="en-US" sz="36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6" name="Content Placeholder 32"/>
          <p:cNvSpPr>
            <a:spLocks noGrp="1"/>
          </p:cNvSpPr>
          <p:nvPr>
            <p:ph idx="1"/>
          </p:nvPr>
        </p:nvSpPr>
        <p:spPr>
          <a:xfrm>
            <a:off x="387532" y="1594628"/>
            <a:ext cx="5378268" cy="2551790"/>
          </a:xfrm>
        </p:spPr>
        <p:txBody>
          <a:bodyPr>
            <a:normAutofit/>
          </a:bodyPr>
          <a:lstStyle/>
          <a:p>
            <a:r>
              <a:rPr lang="en-US" sz="2500" dirty="0"/>
              <a:t>One node </a:t>
            </a:r>
            <a:r>
              <a:rPr lang="en-US" sz="2500" dirty="0" smtClean="0"/>
              <a:t>per production </a:t>
            </a:r>
            <a:r>
              <a:rPr lang="en-US" sz="2500" dirty="0"/>
              <a:t>station.</a:t>
            </a:r>
          </a:p>
          <a:p>
            <a:r>
              <a:rPr lang="en-US" sz="2500" dirty="0" smtClean="0"/>
              <a:t>Stopping and </a:t>
            </a:r>
            <a:r>
              <a:rPr lang="en-US" sz="2500" dirty="0"/>
              <a:t>setting in motion </a:t>
            </a:r>
            <a:r>
              <a:rPr lang="en-US" sz="2500" dirty="0" smtClean="0"/>
              <a:t>of the </a:t>
            </a:r>
            <a:r>
              <a:rPr lang="en-US" sz="2500" dirty="0"/>
              <a:t>shuttles</a:t>
            </a:r>
            <a:r>
              <a:rPr lang="en-US" sz="2500" dirty="0" smtClean="0"/>
              <a:t>.</a:t>
            </a:r>
            <a:endParaRPr lang="en-US" sz="2500" dirty="0"/>
          </a:p>
          <a:p>
            <a:endParaRPr lang="en-US" sz="25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19600" y="3558637"/>
            <a:ext cx="1498469" cy="966949"/>
            <a:chOff x="560013" y="2234592"/>
            <a:chExt cx="1218936" cy="461373"/>
          </a:xfrm>
        </p:grpSpPr>
        <p:sp>
          <p:nvSpPr>
            <p:cNvPr id="13" name="Round Same Side Corner Rectangle 12"/>
            <p:cNvSpPr/>
            <p:nvPr/>
          </p:nvSpPr>
          <p:spPr>
            <a:xfrm>
              <a:off x="560013" y="2234592"/>
              <a:ext cx="1218936" cy="461373"/>
            </a:xfrm>
            <a:prstGeom prst="round2SameRect">
              <a:avLst>
                <a:gd name="adj1" fmla="val 21433"/>
                <a:gd name="adj2" fmla="val 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899198" y="2695965"/>
              <a:ext cx="558251" cy="0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044901" y="2234740"/>
              <a:ext cx="558251" cy="0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224004" y="2918321"/>
            <a:ext cx="544709" cy="483354"/>
          </a:xfrm>
          <a:prstGeom prst="rect">
            <a:avLst/>
          </a:prstGeom>
          <a:solidFill>
            <a:srgbClr val="7ACB3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Capture d’écran 2017-03-03 à 9.50.10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818" r="82118" b="75736"/>
          <a:stretch/>
        </p:blipFill>
        <p:spPr>
          <a:xfrm>
            <a:off x="2537732" y="2850304"/>
            <a:ext cx="635340" cy="61939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479390" y="4393286"/>
            <a:ext cx="264600" cy="264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986261" y="4393286"/>
            <a:ext cx="264600" cy="264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3005614" y="3495444"/>
            <a:ext cx="473592" cy="115782"/>
          </a:xfrm>
          <a:prstGeom prst="roundRect">
            <a:avLst/>
          </a:prstGeom>
          <a:solidFill>
            <a:srgbClr val="94B2F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 rot="5400000">
            <a:off x="3402108" y="3888536"/>
            <a:ext cx="446073" cy="288491"/>
          </a:xfrm>
          <a:prstGeom prst="roundRect">
            <a:avLst/>
          </a:prstGeom>
          <a:solidFill>
            <a:srgbClr val="1432F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706970" y="3745990"/>
            <a:ext cx="1079832" cy="565146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1600" dirty="0" smtClean="0">
                <a:latin typeface="Avenir Book"/>
                <a:cs typeface="Avenir Book"/>
              </a:rPr>
              <a:t>Arriving shuttle</a:t>
            </a:r>
            <a:endParaRPr lang="en-US" sz="16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73359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tle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67"/>
          <a:stretch/>
        </p:blipFill>
        <p:spPr>
          <a:xfrm>
            <a:off x="-309769" y="-7952"/>
            <a:ext cx="10222383" cy="1620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15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Robots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2434" y="-7952"/>
            <a:ext cx="8312045" cy="1597615"/>
          </a:xfrm>
          <a:prstGeom prst="rect">
            <a:avLst/>
          </a:prstGeom>
          <a:gradFill flip="none" rotWithShape="1">
            <a:gsLst>
              <a:gs pos="62000">
                <a:srgbClr val="06305F"/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7" b="89815" l="9962" r="90668">
                        <a14:foregroundMark x1="90668" y1="46296" x2="90668" y2="4629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</a:extLst>
          </a:blip>
          <a:srcRect l="7520" t="20003" r="7546" b="24920"/>
          <a:stretch/>
        </p:blipFill>
        <p:spPr>
          <a:xfrm flipH="1">
            <a:off x="4274831" y="102434"/>
            <a:ext cx="5697758" cy="1509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sp>
        <p:nvSpPr>
          <p:cNvPr id="14" name="Content Placeholder 32"/>
          <p:cNvSpPr>
            <a:spLocks noGrp="1"/>
          </p:cNvSpPr>
          <p:nvPr>
            <p:ph idx="1"/>
          </p:nvPr>
        </p:nvSpPr>
        <p:spPr>
          <a:xfrm>
            <a:off x="457201" y="1923848"/>
            <a:ext cx="5681487" cy="2551792"/>
          </a:xfrm>
        </p:spPr>
        <p:txBody>
          <a:bodyPr>
            <a:normAutofit lnSpcReduction="10000"/>
          </a:bodyPr>
          <a:lstStyle/>
          <a:p>
            <a:r>
              <a:rPr lang="en-US" sz="2500" dirty="0"/>
              <a:t>One node for each robot to avoid blocking scenarios.</a:t>
            </a:r>
          </a:p>
          <a:p>
            <a:r>
              <a:rPr lang="en-US" sz="2500" dirty="0"/>
              <a:t>Simulation: Replication of robot </a:t>
            </a:r>
            <a:r>
              <a:rPr lang="en-US" sz="2500" dirty="0" err="1"/>
              <a:t>Kuka</a:t>
            </a:r>
            <a:r>
              <a:rPr lang="en-US" sz="2500" dirty="0"/>
              <a:t> LBR IIWA.</a:t>
            </a:r>
          </a:p>
          <a:p>
            <a:r>
              <a:rPr lang="en-US" sz="2500" dirty="0"/>
              <a:t>Difficulties for grabbing objects.</a:t>
            </a:r>
          </a:p>
          <a:p>
            <a:r>
              <a:rPr lang="en-US" sz="2500" dirty="0" smtClean="0"/>
              <a:t>Solution: Color code.</a:t>
            </a:r>
            <a:endParaRPr lang="en-US" sz="2500" dirty="0"/>
          </a:p>
          <a:p>
            <a:endParaRPr lang="en-US" sz="2500" dirty="0"/>
          </a:p>
        </p:txBody>
      </p:sp>
      <p:pic>
        <p:nvPicPr>
          <p:cNvPr id="9" name="Picture 2" descr="Capture d’écran 2017-03-03 à 9.50.10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82" b="66148"/>
          <a:stretch/>
        </p:blipFill>
        <p:spPr>
          <a:xfrm>
            <a:off x="6138688" y="2210768"/>
            <a:ext cx="2522773" cy="160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6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 : coins arrondis 4"/>
          <p:cNvSpPr/>
          <p:nvPr/>
        </p:nvSpPr>
        <p:spPr>
          <a:xfrm>
            <a:off x="3657600" y="1764630"/>
            <a:ext cx="2505097" cy="1005615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0" y="-7952"/>
            <a:ext cx="9143999" cy="1597615"/>
          </a:xfrm>
          <a:prstGeom prst="rect">
            <a:avLst/>
          </a:prstGeom>
          <a:solidFill>
            <a:srgbClr val="F788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16</a:t>
            </a:fld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748031" y="-7952"/>
            <a:ext cx="5813981" cy="1597615"/>
          </a:xfrm>
          <a:prstGeom prst="rect">
            <a:avLst/>
          </a:prstGeom>
          <a:gradFill flip="none" rotWithShape="1">
            <a:gsLst>
              <a:gs pos="62000">
                <a:srgbClr val="F78801"/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Integration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4833" t="23033" r="19319" b="16842"/>
          <a:stretch/>
        </p:blipFill>
        <p:spPr>
          <a:xfrm>
            <a:off x="4543470" y="3724131"/>
            <a:ext cx="967627" cy="625063"/>
          </a:xfrm>
          <a:prstGeom prst="snip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0" b="94250" l="5926" r="89877">
                        <a14:foregroundMark x1="31605" y1="3500" x2="31605" y2="3500"/>
                        <a14:foregroundMark x1="5926" y1="96250" x2="5926" y2="96250"/>
                        <a14:foregroundMark x1="16049" y1="72500" x2="16049" y2="72500"/>
                        <a14:foregroundMark x1="21481" y1="85500" x2="21481" y2="85500"/>
                        <a14:backgroundMark x1="49630" y1="70500" x2="49630" y2="70500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13000" contras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4853" y="3724911"/>
            <a:ext cx="729685" cy="720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6429" l="16714" r="81714">
                        <a14:foregroundMark x1="68714" y1="68095" x2="81857" y2="77381"/>
                        <a14:foregroundMark x1="23714" y1="62381" x2="23714" y2="62381"/>
                        <a14:foregroundMark x1="79429" y1="96429" x2="79429" y2="96429"/>
                        <a14:foregroundMark x1="45429" y1="51429" x2="45429" y2="51429"/>
                        <a14:foregroundMark x1="78143" y1="77619" x2="78143" y2="77619"/>
                        <a14:foregroundMark x1="77857" y1="80714" x2="77857" y2="80714"/>
                        <a14:foregroundMark x1="75714" y1="75952" x2="75714" y2="75952"/>
                        <a14:foregroundMark x1="79429" y1="81190" x2="79429" y2="81190"/>
                        <a14:foregroundMark x1="41143" y1="92857" x2="41143" y2="9285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288" t="6225" r="17533"/>
          <a:stretch/>
        </p:blipFill>
        <p:spPr>
          <a:xfrm>
            <a:off x="3243697" y="3724131"/>
            <a:ext cx="746316" cy="625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F2CC0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72000"/>
                    </a14:imgEffect>
                    <a14:imgEffect>
                      <a14:saturation sat="261000"/>
                    </a14:imgEffect>
                    <a14:imgEffect>
                      <a14:brightnessContrast bright="39000" contrast="17000"/>
                    </a14:imgEffect>
                  </a14:imgLayer>
                </a14:imgProps>
              </a:ext>
            </a:extLst>
          </a:blip>
          <a:srcRect l="9499" r="9743"/>
          <a:stretch/>
        </p:blipFill>
        <p:spPr>
          <a:xfrm>
            <a:off x="1814856" y="3724131"/>
            <a:ext cx="841312" cy="625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6935" y="1869353"/>
            <a:ext cx="691278" cy="691278"/>
          </a:xfrm>
          <a:prstGeom prst="rect">
            <a:avLst/>
          </a:prstGeom>
        </p:spPr>
      </p:pic>
      <p:cxnSp>
        <p:nvCxnSpPr>
          <p:cNvPr id="29" name="Elbow Connector 28"/>
          <p:cNvCxnSpPr>
            <a:stCxn id="6" idx="2"/>
            <a:endCxn id="28" idx="0"/>
          </p:cNvCxnSpPr>
          <p:nvPr/>
        </p:nvCxnSpPr>
        <p:spPr>
          <a:xfrm rot="5400000">
            <a:off x="2642293" y="2153850"/>
            <a:ext cx="1163500" cy="197706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6" idx="2"/>
            <a:endCxn id="27" idx="0"/>
          </p:cNvCxnSpPr>
          <p:nvPr/>
        </p:nvCxnSpPr>
        <p:spPr>
          <a:xfrm rot="5400000">
            <a:off x="3332965" y="2844522"/>
            <a:ext cx="1163500" cy="59571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2"/>
            <a:endCxn id="23" idx="3"/>
          </p:cNvCxnSpPr>
          <p:nvPr/>
        </p:nvCxnSpPr>
        <p:spPr>
          <a:xfrm rot="16200000" flipH="1">
            <a:off x="4038179" y="2735026"/>
            <a:ext cx="1163500" cy="81471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6" idx="2"/>
            <a:endCxn id="26" idx="0"/>
          </p:cNvCxnSpPr>
          <p:nvPr/>
        </p:nvCxnSpPr>
        <p:spPr>
          <a:xfrm rot="16200000" flipH="1">
            <a:off x="4668995" y="2104210"/>
            <a:ext cx="1164280" cy="207712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478641" y="4385602"/>
            <a:ext cx="740972" cy="318924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1600" dirty="0">
                <a:latin typeface="Avenir Book"/>
                <a:cs typeface="Avenir Book"/>
              </a:rPr>
              <a:t>(x12)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764398" y="4343299"/>
            <a:ext cx="740972" cy="318924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1600" dirty="0">
                <a:latin typeface="Avenir Book"/>
                <a:cs typeface="Avenir Book"/>
              </a:rPr>
              <a:t>(x8)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25208" y="4338248"/>
            <a:ext cx="740972" cy="318924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1600" dirty="0">
                <a:latin typeface="Avenir Book"/>
                <a:cs typeface="Avenir Book"/>
              </a:rPr>
              <a:t>(x4)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1"/>
          <a:srcRect l="-970" t="22012" r="24284" b="25304"/>
          <a:stretch/>
        </p:blipFill>
        <p:spPr>
          <a:xfrm>
            <a:off x="6945374" y="3024986"/>
            <a:ext cx="1741426" cy="1196353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870611" y="391040"/>
            <a:ext cx="3256051" cy="1306529"/>
            <a:chOff x="9584070" y="558903"/>
            <a:chExt cx="3256051" cy="13065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1"/>
            <a:srcRect t="27652" r="77938" b="26167"/>
            <a:stretch/>
          </p:blipFill>
          <p:spPr>
            <a:xfrm rot="17436280">
              <a:off x="10278452" y="-99263"/>
              <a:ext cx="1270313" cy="2659078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12">
              <a:grayscl/>
              <a:alphaModFix amt="39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5267" t="45614" r="88968" b="48298"/>
            <a:stretch/>
          </p:blipFill>
          <p:spPr>
            <a:xfrm rot="1245611">
              <a:off x="11020938" y="1372023"/>
              <a:ext cx="297203" cy="313125"/>
            </a:xfrm>
            <a:prstGeom prst="ellipse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12">
              <a:grayscl/>
              <a:alphaModFix amt="39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5267" t="45614" r="88968" b="48298"/>
            <a:stretch/>
          </p:blipFill>
          <p:spPr>
            <a:xfrm rot="5044394">
              <a:off x="11386456" y="723769"/>
              <a:ext cx="297203" cy="313125"/>
            </a:xfrm>
            <a:prstGeom prst="ellipse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2">
              <a:grayscl/>
              <a:alphaModFix amt="39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5267" t="45614" r="88968" b="48298"/>
            <a:stretch/>
          </p:blipFill>
          <p:spPr>
            <a:xfrm rot="5578315">
              <a:off x="12068963" y="962252"/>
              <a:ext cx="297203" cy="313125"/>
            </a:xfrm>
            <a:prstGeom prst="ellipse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12">
              <a:grayscl/>
              <a:alphaModFix amt="39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5267" t="45614" r="88968" b="48298"/>
            <a:stretch/>
          </p:blipFill>
          <p:spPr>
            <a:xfrm rot="1933163">
              <a:off x="11646742" y="1349003"/>
              <a:ext cx="297203" cy="313125"/>
            </a:xfrm>
            <a:prstGeom prst="ellipse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12">
              <a:grayscl/>
              <a:alphaModFix amt="39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5267" t="45614" r="88968" b="48298"/>
            <a:stretch/>
          </p:blipFill>
          <p:spPr>
            <a:xfrm rot="1933163">
              <a:off x="12217528" y="1461211"/>
              <a:ext cx="297203" cy="313125"/>
            </a:xfrm>
            <a:prstGeom prst="ellipse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2">
              <a:grayscl/>
              <a:alphaModFix amt="39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5267" t="45614" r="88968" b="48298"/>
            <a:stretch/>
          </p:blipFill>
          <p:spPr>
            <a:xfrm rot="7436815">
              <a:off x="12534957" y="1188441"/>
              <a:ext cx="297203" cy="313125"/>
            </a:xfrm>
            <a:prstGeom prst="ellipse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2">
              <a:grayscl/>
              <a:alphaModFix amt="39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5267" t="45614" r="88968" b="48298"/>
            <a:stretch/>
          </p:blipFill>
          <p:spPr>
            <a:xfrm rot="5044394">
              <a:off x="10532136" y="550942"/>
              <a:ext cx="297203" cy="313125"/>
            </a:xfrm>
            <a:prstGeom prst="ellipse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4621091" y="1825494"/>
            <a:ext cx="1339024" cy="626701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</a:rPr>
              <a:t>Simulation 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6905" y="1764629"/>
            <a:ext cx="1005616" cy="100561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78691" y="2873182"/>
            <a:ext cx="1339024" cy="626701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</a:rPr>
              <a:t>Main control</a:t>
            </a:r>
          </a:p>
        </p:txBody>
      </p:sp>
      <p:cxnSp>
        <p:nvCxnSpPr>
          <p:cNvPr id="9" name="Straight Arrow Connector 8"/>
          <p:cNvCxnSpPr>
            <a:stCxn id="7" idx="3"/>
            <a:endCxn id="40" idx="1"/>
          </p:cNvCxnSpPr>
          <p:nvPr/>
        </p:nvCxnSpPr>
        <p:spPr>
          <a:xfrm>
            <a:off x="1632521" y="2267437"/>
            <a:ext cx="2025079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40" idx="3"/>
            <a:endCxn id="45" idx="0"/>
          </p:cNvCxnSpPr>
          <p:nvPr/>
        </p:nvCxnSpPr>
        <p:spPr>
          <a:xfrm>
            <a:off x="6162697" y="2267438"/>
            <a:ext cx="1653390" cy="75754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372447" y="3713426"/>
            <a:ext cx="1339024" cy="349702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</a:rPr>
              <a:t>Simulation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4893310" y="2509630"/>
            <a:ext cx="1435131" cy="436769"/>
            <a:chOff x="4626610" y="2496930"/>
            <a:chExt cx="1775039" cy="540217"/>
          </a:xfrm>
        </p:grpSpPr>
        <p:sp>
          <p:nvSpPr>
            <p:cNvPr id="5" name="Rectangle : coins arrondis 4"/>
            <p:cNvSpPr/>
            <p:nvPr/>
          </p:nvSpPr>
          <p:spPr>
            <a:xfrm>
              <a:off x="4626610" y="2502994"/>
              <a:ext cx="1775039" cy="52544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6" name="Picture 20"/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019" b="95278" l="10000" r="90000">
                          <a14:foregroundMark x1="55139" y1="18333" x2="55139" y2="18333"/>
                          <a14:foregroundMark x1="60417" y1="21481" x2="42361" y2="9907"/>
                          <a14:foregroundMark x1="40972" y1="92407" x2="63194" y2="83426"/>
                          <a14:foregroundMark x1="39722" y1="95278" x2="61944" y2="93889"/>
                          <a14:foregroundMark x1="40278" y1="6019" x2="62083" y2="6759"/>
                        </a14:backgroundRemoval>
                      </a14:imgEffect>
                    </a14:imgLayer>
                  </a14:imgProps>
                </a:ext>
              </a:extLst>
            </a:blip>
            <a:srcRect t="8603" b="9354"/>
            <a:stretch/>
          </p:blipFill>
          <p:spPr>
            <a:xfrm>
              <a:off x="4626610" y="2496930"/>
              <a:ext cx="438968" cy="540217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5019082" y="2583358"/>
              <a:ext cx="1339024" cy="318924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1600" dirty="0">
                  <a:latin typeface="Avenir Book"/>
                  <a:cs typeface="Avenir Book"/>
                </a:rPr>
                <a:t>Scheduling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24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7952"/>
            <a:ext cx="9143999" cy="1597615"/>
          </a:xfrm>
          <a:prstGeom prst="rect">
            <a:avLst/>
          </a:prstGeom>
          <a:solidFill>
            <a:srgbClr val="F788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17</a:t>
            </a:fld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330019" y="-7952"/>
            <a:ext cx="5813981" cy="1597615"/>
          </a:xfrm>
          <a:prstGeom prst="rect">
            <a:avLst/>
          </a:prstGeom>
          <a:gradFill flip="none" rotWithShape="1">
            <a:gsLst>
              <a:gs pos="62000">
                <a:srgbClr val="F78801"/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Scheduling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446091" y="3426039"/>
            <a:ext cx="1227040" cy="12258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891" y="3426039"/>
            <a:ext cx="1227040" cy="1225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9691" y="3426039"/>
            <a:ext cx="1227040" cy="12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19" b="95278" l="10000" r="90000">
                        <a14:foregroundMark x1="55139" y1="18333" x2="55139" y2="18333"/>
                        <a14:foregroundMark x1="60417" y1="21481" x2="42361" y2="9907"/>
                        <a14:foregroundMark x1="40972" y1="92407" x2="63194" y2="83426"/>
                        <a14:foregroundMark x1="39722" y1="95278" x2="61944" y2="93889"/>
                        <a14:foregroundMark x1="40278" y1="6019" x2="62083" y2="6759"/>
                      </a14:backgroundRemoval>
                    </a14:imgEffect>
                  </a14:imgLayer>
                </a14:imgProps>
              </a:ext>
            </a:extLst>
          </a:blip>
          <a:srcRect t="8603" b="9354"/>
          <a:stretch/>
        </p:blipFill>
        <p:spPr>
          <a:xfrm rot="19738415">
            <a:off x="5476819" y="-354803"/>
            <a:ext cx="1780820" cy="21915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19" b="95278" l="10000" r="90000">
                        <a14:foregroundMark x1="55139" y1="18333" x2="55139" y2="18333"/>
                        <a14:foregroundMark x1="60417" y1="21481" x2="42361" y2="9907"/>
                        <a14:foregroundMark x1="40972" y1="92407" x2="63194" y2="83426"/>
                        <a14:foregroundMark x1="39722" y1="95278" x2="61944" y2="93889"/>
                        <a14:foregroundMark x1="40278" y1="6019" x2="62083" y2="6759"/>
                      </a14:backgroundRemoval>
                    </a14:imgEffect>
                  </a14:imgLayer>
                </a14:imgProps>
              </a:ext>
            </a:extLst>
          </a:blip>
          <a:srcRect t="83063" b="9354"/>
          <a:stretch/>
        </p:blipFill>
        <p:spPr>
          <a:xfrm rot="19738415">
            <a:off x="6074350" y="1595356"/>
            <a:ext cx="1723035" cy="20255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1589662"/>
            <a:ext cx="9143999" cy="473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32"/>
          <p:cNvSpPr>
            <a:spLocks noGrp="1"/>
          </p:cNvSpPr>
          <p:nvPr>
            <p:ph idx="1"/>
          </p:nvPr>
        </p:nvSpPr>
        <p:spPr>
          <a:xfrm>
            <a:off x="457199" y="1944151"/>
            <a:ext cx="7231153" cy="2474355"/>
          </a:xfrm>
        </p:spPr>
        <p:txBody>
          <a:bodyPr>
            <a:normAutofit/>
          </a:bodyPr>
          <a:lstStyle/>
          <a:p>
            <a:r>
              <a:rPr lang="en-US" sz="2500" dirty="0"/>
              <a:t>Automation of the dispatching of the shuttles.</a:t>
            </a:r>
          </a:p>
          <a:p>
            <a:r>
              <a:rPr lang="en-US" sz="2500" dirty="0"/>
              <a:t>Setup of the supply chain by the user.</a:t>
            </a:r>
          </a:p>
          <a:p>
            <a:r>
              <a:rPr lang="en-US" sz="2500" dirty="0"/>
              <a:t>Product’s manufacturing lead time calculation.</a:t>
            </a:r>
          </a:p>
          <a:p>
            <a:endParaRPr lang="en-US" sz="2500" dirty="0"/>
          </a:p>
        </p:txBody>
      </p:sp>
      <p:pic>
        <p:nvPicPr>
          <p:cNvPr id="6" name="Picture 5" descr="no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79" y="3695372"/>
            <a:ext cx="912747" cy="912747"/>
          </a:xfrm>
          <a:prstGeom prst="rect">
            <a:avLst/>
          </a:prstGeom>
        </p:spPr>
      </p:pic>
      <p:pic>
        <p:nvPicPr>
          <p:cNvPr id="20" name="Picture 19" descr="node.pn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8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66" y="3651601"/>
            <a:ext cx="991410" cy="1000288"/>
          </a:xfrm>
          <a:prstGeom prst="rect">
            <a:avLst/>
          </a:prstGeom>
        </p:spPr>
      </p:pic>
      <p:pic>
        <p:nvPicPr>
          <p:cNvPr id="22" name="Picture 21" descr="no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16" y="3695372"/>
            <a:ext cx="912747" cy="91274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50582" y="3838395"/>
            <a:ext cx="1606402" cy="626701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</a:rPr>
              <a:t>Configuration File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55158" y="3976894"/>
            <a:ext cx="978611" cy="349702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</a:rPr>
              <a:t>Log File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3126321" y="4012365"/>
            <a:ext cx="1005750" cy="2787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280071" y="4012365"/>
            <a:ext cx="1005750" cy="2787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2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8695" y="1910619"/>
            <a:ext cx="2346948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 smtClean="0">
                <a:latin typeface="Avenir Black"/>
                <a:cs typeface="Avenir Black"/>
              </a:rPr>
              <a:t>Before </a:t>
            </a:r>
          </a:p>
          <a:p>
            <a:pPr algn="ctr">
              <a:lnSpc>
                <a:spcPct val="150000"/>
              </a:lnSpc>
            </a:pPr>
            <a:r>
              <a:rPr lang="en-US" sz="4000" dirty="0" smtClean="0">
                <a:latin typeface="Avenir Black"/>
                <a:cs typeface="Avenir Black"/>
              </a:rPr>
              <a:t>vs. After </a:t>
            </a:r>
            <a:endParaRPr lang="en-US" sz="4000" dirty="0">
              <a:latin typeface="Avenir Black"/>
              <a:cs typeface="Avenir Black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30" name="Rectangle 29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18</a:t>
            </a:fld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805405" y="5117150"/>
            <a:ext cx="2232731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 smtClean="0">
                <a:latin typeface="Avenir Black"/>
                <a:cs typeface="Avenir Black"/>
              </a:rPr>
              <a:t>After </a:t>
            </a:r>
            <a:endParaRPr lang="en-US" sz="4000" dirty="0">
              <a:latin typeface="Avenir Black"/>
              <a:cs typeface="Avenir Black"/>
            </a:endParaRPr>
          </a:p>
        </p:txBody>
      </p:sp>
      <p:pic>
        <p:nvPicPr>
          <p:cNvPr id="2" name="Picture 1" descr="Capture d’écran 2017-03-06 à 11.21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3035" y="884680"/>
            <a:ext cx="5252978" cy="4476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empt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2058" r="35335" b="1991"/>
          <a:stretch/>
        </p:blipFill>
        <p:spPr>
          <a:xfrm>
            <a:off x="2847370" y="147868"/>
            <a:ext cx="5028188" cy="4445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Capture d’écran 2017-03-06 à 11.21.4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t="4846" r="7486" b="43079"/>
          <a:stretch/>
        </p:blipFill>
        <p:spPr>
          <a:xfrm>
            <a:off x="3152939" y="666936"/>
            <a:ext cx="4428145" cy="22510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847370" y="283367"/>
            <a:ext cx="5028188" cy="383569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apture d’écran 2017-03-06 à 11.21.44 AM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9" t="60881" r="5830" b="3115"/>
          <a:stretch/>
        </p:blipFill>
        <p:spPr>
          <a:xfrm>
            <a:off x="3152938" y="2981445"/>
            <a:ext cx="4503434" cy="15858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4458689" y="2938626"/>
            <a:ext cx="1818707" cy="355860"/>
            <a:chOff x="4458689" y="2938626"/>
            <a:chExt cx="1818707" cy="355860"/>
          </a:xfrm>
        </p:grpSpPr>
        <p:sp>
          <p:nvSpPr>
            <p:cNvPr id="26" name="Rectangle 25"/>
            <p:cNvSpPr/>
            <p:nvPr/>
          </p:nvSpPr>
          <p:spPr>
            <a:xfrm>
              <a:off x="4458689" y="2938626"/>
              <a:ext cx="1818707" cy="35586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empty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87" t="62403" r="62319" b="34170"/>
            <a:stretch/>
          </p:blipFill>
          <p:spPr>
            <a:xfrm>
              <a:off x="4781963" y="2998827"/>
              <a:ext cx="1201989" cy="1587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888518" y="1145238"/>
            <a:ext cx="1108943" cy="9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65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The Final Solution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30" name="Rectangle 29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19</a:t>
            </a:fld>
            <a:endParaRPr lang="fr-FR" dirty="0"/>
          </a:p>
        </p:txBody>
      </p:sp>
      <p:pic>
        <p:nvPicPr>
          <p:cNvPr id="7" name="SimulationVideo2 - 1 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Signet 2" time="5103.646"/>
                    <p14:bmk name="Signet 1" time="15021.0889"/>
                    <p14:bmk name="Signet 3" time="16804.5491"/>
                    <p14:bmk name="Signet 4" time="29785.3514"/>
                    <p14:bmk name="Signet 5" time="41151.8352"/>
                  </p14:bmkLst>
                </p14:media>
              </p:ext>
            </p:extLst>
          </p:nvPr>
        </p:nvPicPr>
        <p:blipFill rotWithShape="1">
          <a:blip r:embed="rId5"/>
          <a:srcRect l="5833" r="6307"/>
          <a:stretch/>
        </p:blipFill>
        <p:spPr>
          <a:xfrm>
            <a:off x="589606" y="1265716"/>
            <a:ext cx="6375832" cy="325927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748" y="1697200"/>
            <a:ext cx="507235" cy="507235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10748" y="2905592"/>
            <a:ext cx="507235" cy="50723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388222" y="2217625"/>
            <a:ext cx="13569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Avenir Next Regular"/>
                <a:cs typeface="Avenir Next Regular"/>
              </a:rPr>
              <a:t>Product A </a:t>
            </a:r>
          </a:p>
          <a:p>
            <a:pPr algn="ctr"/>
            <a:r>
              <a:rPr lang="fr-FR" sz="1600" dirty="0">
                <a:latin typeface="Avenir Next Regular"/>
                <a:cs typeface="Avenir Next Regular"/>
              </a:rPr>
              <a:t>(1 – 2)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388222" y="3412827"/>
            <a:ext cx="13569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latin typeface="Avenir Next Regular"/>
                <a:cs typeface="Avenir Next Regular"/>
              </a:rPr>
              <a:t>Product B </a:t>
            </a:r>
          </a:p>
          <a:p>
            <a:pPr algn="ctr"/>
            <a:r>
              <a:rPr lang="fr-FR" sz="1600" dirty="0">
                <a:latin typeface="Avenir Next Regular"/>
                <a:cs typeface="Avenir Next Regular"/>
              </a:rPr>
              <a:t>(2 – 4)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53767" y="2124901"/>
            <a:ext cx="287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Regular"/>
                <a:cs typeface="Avenir Next Regular"/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24280" y="2124901"/>
            <a:ext cx="409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Regular"/>
                <a:cs typeface="Avenir Next Regular"/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36155" y="3201116"/>
            <a:ext cx="409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Regular"/>
                <a:cs typeface="Avenir Next Regular"/>
              </a:rPr>
              <a:t>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70295" y="3201116"/>
            <a:ext cx="409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Regular"/>
                <a:cs typeface="Avenir Next Regular"/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89" y="3997602"/>
            <a:ext cx="987249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Context</a:t>
            </a: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System Description &amp; Previous Work</a:t>
            </a: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Working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Our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Final Project - ENSEEIHT - AIP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2</a:t>
            </a:fld>
            <a:endParaRPr lang="fr-FR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8" name="Rectangle 7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Avenir Black"/>
                <a:cs typeface="Avenir Black"/>
              </a:rPr>
              <a:t>Summary</a:t>
            </a:r>
            <a:endParaRPr lang="en-US" sz="40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35702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Limitations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27" name="Rectangle 26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9549"/>
            <a:ext cx="8229600" cy="3245074"/>
          </a:xfrm>
        </p:spPr>
        <p:txBody>
          <a:bodyPr/>
          <a:lstStyle/>
          <a:p>
            <a:r>
              <a:rPr lang="en-US" dirty="0"/>
              <a:t>Simulation computing time (V-Rep)</a:t>
            </a:r>
          </a:p>
          <a:p>
            <a:pPr lvl="1"/>
            <a:r>
              <a:rPr lang="en-US" dirty="0"/>
              <a:t>Number of shuttles</a:t>
            </a:r>
          </a:p>
          <a:p>
            <a:r>
              <a:rPr lang="en-US" dirty="0"/>
              <a:t>Compatibility robots-ROS</a:t>
            </a:r>
          </a:p>
          <a:p>
            <a:r>
              <a:rPr lang="en-US" dirty="0"/>
              <a:t>No connection to the real system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98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Conclusion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27" name="Rectangle 26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21</a:t>
            </a:fld>
            <a:endParaRPr lang="fr-FR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36317"/>
            <a:ext cx="8229600" cy="325830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Functional simulation for ENSEEIHT students</a:t>
            </a:r>
          </a:p>
          <a:p>
            <a:pPr lvl="1"/>
            <a:r>
              <a:rPr lang="en-US" sz="2400" dirty="0"/>
              <a:t>Possibility of programming the cell</a:t>
            </a:r>
          </a:p>
          <a:p>
            <a:r>
              <a:rPr lang="en-US" sz="2800" dirty="0"/>
              <a:t>Future improvements: </a:t>
            </a:r>
          </a:p>
          <a:p>
            <a:pPr lvl="1"/>
            <a:r>
              <a:rPr lang="en-US" sz="2400" dirty="0"/>
              <a:t>Simulation speed </a:t>
            </a:r>
          </a:p>
          <a:p>
            <a:pPr lvl="1"/>
            <a:r>
              <a:rPr lang="en-US" sz="2400" dirty="0"/>
              <a:t>Right side of the simulation</a:t>
            </a:r>
          </a:p>
          <a:p>
            <a:pPr lvl="1"/>
            <a:r>
              <a:rPr lang="en-US" sz="2400" dirty="0"/>
              <a:t>Real system integration</a:t>
            </a:r>
          </a:p>
          <a:p>
            <a:r>
              <a:rPr lang="en-US" sz="2800" dirty="0"/>
              <a:t>Soft skills improvement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6726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5"/>
          <a:srcRect r="39988" b="9836"/>
          <a:stretch/>
        </p:blipFill>
        <p:spPr>
          <a:xfrm>
            <a:off x="121761" y="92391"/>
            <a:ext cx="1584000" cy="158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33852" y="2358186"/>
            <a:ext cx="378214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x-none" sz="1600" dirty="0">
                <a:latin typeface="Avenir Next Regular"/>
                <a:cs typeface="Avenir Next Regular"/>
              </a:rPr>
              <a:t>Feel free to ask any question. We will be more than happy to answer them.  </a:t>
            </a:r>
            <a:endParaRPr lang="fr-FR" sz="1600" dirty="0">
              <a:latin typeface="Avenir Next Regular"/>
              <a:cs typeface="Avenir Next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10868" y="670478"/>
            <a:ext cx="5105130" cy="132343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6000" baseline="30000" dirty="0">
                <a:latin typeface="Avenir Black"/>
                <a:cs typeface="Avenir Black"/>
              </a:rPr>
              <a:t>Thank you for your attention!</a:t>
            </a: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1821218" y="92391"/>
            <a:ext cx="1584000" cy="1584000"/>
          </a:xfrm>
          <a:prstGeom prst="rect">
            <a:avLst/>
          </a:prstGeom>
          <a:solidFill>
            <a:srgbClr val="F2CC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3527535" y="1786160"/>
            <a:ext cx="1584000" cy="1584000"/>
          </a:xfrm>
          <a:prstGeom prst="rect">
            <a:avLst/>
          </a:prstGeom>
          <a:solidFill>
            <a:srgbClr val="F788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5233852" y="3469727"/>
            <a:ext cx="1584000" cy="1584000"/>
          </a:xfrm>
          <a:prstGeom prst="rect">
            <a:avLst/>
          </a:prstGeom>
          <a:solidFill>
            <a:srgbClr val="2B48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1449" t="1" r="1263" b="-1849"/>
          <a:stretch/>
        </p:blipFill>
        <p:spPr>
          <a:xfrm>
            <a:off x="3520675" y="3469727"/>
            <a:ext cx="1584000" cy="15840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21761" y="92391"/>
            <a:ext cx="1584000" cy="1584000"/>
          </a:xfrm>
          <a:prstGeom prst="rect">
            <a:avLst/>
          </a:prstGeom>
        </p:spPr>
      </p:pic>
      <p:pic>
        <p:nvPicPr>
          <p:cNvPr id="4" name="SimulationVideo1 - 1 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2904" r="1988"/>
          <a:stretch/>
        </p:blipFill>
        <p:spPr>
          <a:xfrm>
            <a:off x="121761" y="1786160"/>
            <a:ext cx="3283457" cy="32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Meet the team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9162" y="3752623"/>
            <a:ext cx="1224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dirty="0">
                <a:latin typeface="Avenir Book"/>
                <a:cs typeface="Avenir Book"/>
              </a:rPr>
              <a:t>Aurélie </a:t>
            </a:r>
          </a:p>
          <a:p>
            <a:pPr algn="ctr"/>
            <a:r>
              <a:rPr lang="x-none" dirty="0">
                <a:latin typeface="Avenir Book"/>
                <a:cs typeface="Avenir Book"/>
              </a:rPr>
              <a:t>Quintana</a:t>
            </a:r>
            <a:endParaRPr lang="fr-FR" dirty="0">
              <a:latin typeface="Avenir Book"/>
              <a:cs typeface="Avenir Book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72021" y="3752623"/>
            <a:ext cx="1356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dirty="0">
                <a:latin typeface="Avenir Book"/>
                <a:cs typeface="Avenir Book"/>
              </a:rPr>
              <a:t>JB Blanc--Rouchossé</a:t>
            </a:r>
            <a:endParaRPr lang="fr-FR" dirty="0">
              <a:latin typeface="Avenir Book"/>
              <a:cs typeface="Avenir Book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143169" y="3752623"/>
            <a:ext cx="1201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dirty="0">
                <a:latin typeface="Avenir Book"/>
                <a:cs typeface="Avenir Book"/>
              </a:rPr>
              <a:t>Maxime Maurin</a:t>
            </a:r>
            <a:endParaRPr lang="fr-FR" dirty="0">
              <a:latin typeface="Avenir Book"/>
              <a:cs typeface="Avenir Book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68825" y="3752623"/>
            <a:ext cx="1246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dirty="0">
                <a:latin typeface="Avenir Book"/>
                <a:cs typeface="Avenir Book"/>
              </a:rPr>
              <a:t>Céline Tomé</a:t>
            </a:r>
            <a:endParaRPr lang="fr-FR" dirty="0">
              <a:latin typeface="Avenir Book"/>
              <a:cs typeface="Avenir Book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35953" y="3752623"/>
            <a:ext cx="1412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dirty="0">
                <a:latin typeface="Avenir Book"/>
                <a:cs typeface="Avenir Book"/>
              </a:rPr>
              <a:t>Enrique Maldonado</a:t>
            </a:r>
            <a:endParaRPr lang="fr-FR" dirty="0">
              <a:latin typeface="Avenir Book"/>
              <a:cs typeface="Avenir Book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28381" y="3752623"/>
            <a:ext cx="1238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x-none" dirty="0">
                <a:latin typeface="Avenir Book"/>
                <a:cs typeface="Avenir Book"/>
              </a:rPr>
              <a:t>Claire</a:t>
            </a:r>
          </a:p>
          <a:p>
            <a:pPr algn="ctr"/>
            <a:r>
              <a:rPr lang="x-none" dirty="0">
                <a:latin typeface="Avenir Book"/>
                <a:cs typeface="Avenir Book"/>
              </a:rPr>
              <a:t>Delage</a:t>
            </a:r>
            <a:endParaRPr lang="fr-FR" dirty="0">
              <a:latin typeface="Avenir Book"/>
              <a:cs typeface="Avenir Book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33" name="Rectangle 32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23</a:t>
            </a:fld>
            <a:endParaRPr lang="fr-FR" dirty="0"/>
          </a:p>
        </p:txBody>
      </p:sp>
      <p:pic>
        <p:nvPicPr>
          <p:cNvPr id="5" name="Picture 4" descr="photo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" t="5842" r="7334" b="29426"/>
          <a:stretch/>
        </p:blipFill>
        <p:spPr>
          <a:xfrm>
            <a:off x="7375365" y="1725751"/>
            <a:ext cx="1691999" cy="1691999"/>
          </a:xfrm>
          <a:prstGeom prst="ellipse">
            <a:avLst/>
          </a:prstGeom>
          <a:effectLst>
            <a:glow rad="101600">
              <a:srgbClr val="F78801">
                <a:alpha val="75000"/>
              </a:srgbClr>
            </a:glow>
          </a:effectLst>
        </p:spPr>
      </p:pic>
      <p:pic>
        <p:nvPicPr>
          <p:cNvPr id="10" name="Picture 9" descr="IMG_2872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9" t="5432" b="15732"/>
          <a:stretch/>
        </p:blipFill>
        <p:spPr>
          <a:xfrm>
            <a:off x="5915620" y="1725751"/>
            <a:ext cx="1691999" cy="1691999"/>
          </a:xfrm>
          <a:prstGeom prst="ellipse">
            <a:avLst/>
          </a:prstGeom>
          <a:effectLst>
            <a:glow rad="101600">
              <a:srgbClr val="2B4870">
                <a:alpha val="75000"/>
              </a:srgbClr>
            </a:glow>
          </a:effectLst>
        </p:spPr>
      </p:pic>
      <p:pic>
        <p:nvPicPr>
          <p:cNvPr id="11" name="Picture 10" descr="IMG_050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11122" r="13321" b="6412"/>
          <a:stretch/>
        </p:blipFill>
        <p:spPr>
          <a:xfrm rot="5400000">
            <a:off x="4446688" y="1696216"/>
            <a:ext cx="1692000" cy="1692000"/>
          </a:xfrm>
          <a:prstGeom prst="ellipse">
            <a:avLst/>
          </a:prstGeom>
          <a:ln>
            <a:noFill/>
          </a:ln>
          <a:effectLst>
            <a:glow rad="101600">
              <a:srgbClr val="F2CC0A">
                <a:alpha val="75000"/>
              </a:srgb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Capture d’écran 2017-03-02 à 4.04.41 PM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5" t="13784" r="16364" b="13474"/>
          <a:stretch/>
        </p:blipFill>
        <p:spPr>
          <a:xfrm>
            <a:off x="2996128" y="1725751"/>
            <a:ext cx="1691999" cy="1691999"/>
          </a:xfrm>
          <a:prstGeom prst="ellipse">
            <a:avLst/>
          </a:prstGeom>
          <a:effectLst>
            <a:glow rad="101600">
              <a:srgbClr val="F78801">
                <a:alpha val="75000"/>
              </a:srgbClr>
            </a:glow>
          </a:effectLst>
        </p:spPr>
      </p:pic>
      <p:pic>
        <p:nvPicPr>
          <p:cNvPr id="4" name="Picture 3" descr="IMG_0503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4524" r="21139" b="1792"/>
          <a:stretch/>
        </p:blipFill>
        <p:spPr>
          <a:xfrm rot="5400000">
            <a:off x="1503775" y="1725750"/>
            <a:ext cx="1692000" cy="1692000"/>
          </a:xfrm>
          <a:prstGeom prst="ellipse">
            <a:avLst/>
          </a:prstGeom>
          <a:effectLst>
            <a:glow rad="101600">
              <a:srgbClr val="2B4870">
                <a:alpha val="75000"/>
              </a:srgbClr>
            </a:glow>
          </a:effectLst>
        </p:spPr>
      </p:pic>
      <p:pic>
        <p:nvPicPr>
          <p:cNvPr id="2" name="Picture 1" descr="Capture d’écran 2017-03-02 à 4.04.09 PM.png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7" t="10849" r="18426" b="18895"/>
          <a:stretch/>
        </p:blipFill>
        <p:spPr>
          <a:xfrm>
            <a:off x="76636" y="1725751"/>
            <a:ext cx="1691999" cy="1691999"/>
          </a:xfrm>
          <a:prstGeom prst="ellipse">
            <a:avLst/>
          </a:prstGeom>
          <a:ln>
            <a:noFill/>
          </a:ln>
          <a:effectLst>
            <a:glow rad="101600">
              <a:srgbClr val="F2CC0A">
                <a:alpha val="75000"/>
              </a:srgb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297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 flipH="1">
            <a:off x="470540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839917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578671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317425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209294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948048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686800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Gantt Chart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11" name="Rectangle 10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70540" y="1582014"/>
            <a:ext cx="1357096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venir Book"/>
                <a:cs typeface="Avenir Book"/>
              </a:rPr>
              <a:t>Tutorials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44466" y="4694597"/>
            <a:ext cx="384668" cy="38048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endParaRPr lang="en-US" sz="2000" dirty="0">
              <a:solidFill>
                <a:srgbClr val="818181"/>
              </a:solidFill>
              <a:latin typeface="Avenir Book"/>
              <a:cs typeface="Avenir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6376" y="4368135"/>
            <a:ext cx="7282661" cy="380480"/>
            <a:chOff x="916376" y="1131352"/>
            <a:chExt cx="7282661" cy="380480"/>
          </a:xfrm>
        </p:grpSpPr>
        <p:sp>
          <p:nvSpPr>
            <p:cNvPr id="28" name="Rectangle 27"/>
            <p:cNvSpPr/>
            <p:nvPr/>
          </p:nvSpPr>
          <p:spPr>
            <a:xfrm>
              <a:off x="916376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95975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2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75574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55173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34772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5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814369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6</a:t>
              </a:r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70540" y="1981531"/>
            <a:ext cx="2738754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venir Book"/>
                <a:cs typeface="Avenir Book"/>
              </a:rPr>
              <a:t>Previous work review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792859" y="2381048"/>
            <a:ext cx="1317136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/>
                <a:cs typeface="Avenir Book"/>
              </a:rPr>
              <a:t>Shuttle model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2792858" y="2780565"/>
            <a:ext cx="1317138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venir Book"/>
                <a:cs typeface="Avenir Book"/>
              </a:rPr>
              <a:t> Sensor Update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109997" y="3579599"/>
            <a:ext cx="1317138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venir Book"/>
                <a:cs typeface="Avenir Book"/>
              </a:rPr>
              <a:t> Setup creation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2792859" y="3979118"/>
            <a:ext cx="1317138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/>
                <a:cs typeface="Avenir Book"/>
              </a:rPr>
              <a:t> Update…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948048" y="3979118"/>
            <a:ext cx="1369377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/>
                <a:cs typeface="Avenir Book"/>
              </a:rPr>
              <a:t> …of the GUI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2792859" y="3180082"/>
            <a:ext cx="1317138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venir Book"/>
                <a:cs typeface="Avenir Book"/>
              </a:rPr>
              <a:t> Pin Update</a:t>
            </a:r>
          </a:p>
        </p:txBody>
      </p:sp>
      <p:sp>
        <p:nvSpPr>
          <p:cNvPr id="5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5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E0BF677A-8776-774D-BC32-7A474FCF6F69}" type="slidenum">
              <a:rPr lang="fr-FR" smtClean="0"/>
              <a:t>24</a:t>
            </a:fld>
            <a:endParaRPr lang="fr-FR" dirty="0"/>
          </a:p>
        </p:txBody>
      </p:sp>
      <p:sp>
        <p:nvSpPr>
          <p:cNvPr id="55" name="Rectangle 54"/>
          <p:cNvSpPr/>
          <p:nvPr/>
        </p:nvSpPr>
        <p:spPr>
          <a:xfrm>
            <a:off x="33605" y="4399109"/>
            <a:ext cx="882771" cy="318924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1600" dirty="0">
                <a:solidFill>
                  <a:srgbClr val="818181"/>
                </a:solidFill>
                <a:latin typeface="Avenir Book"/>
                <a:cs typeface="Avenir Book"/>
              </a:rPr>
              <a:t>Week</a:t>
            </a:r>
          </a:p>
        </p:txBody>
      </p:sp>
    </p:spTree>
    <p:extLst>
      <p:ext uri="{BB962C8B-B14F-4D97-AF65-F5344CB8AC3E}">
        <p14:creationId xmlns:p14="http://schemas.microsoft.com/office/powerpoint/2010/main" val="3140948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Gantt Chart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11" name="Rectangle 10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7144466" y="4694597"/>
            <a:ext cx="384668" cy="38048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endParaRPr lang="en-US" sz="2000" dirty="0">
              <a:solidFill>
                <a:srgbClr val="818181"/>
              </a:solidFill>
              <a:latin typeface="Avenir Book"/>
              <a:cs typeface="Avenir Book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470540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1839917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4578671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317425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3209294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948048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8686800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3209293" y="2122266"/>
            <a:ext cx="3343907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600" dirty="0">
                <a:latin typeface="Avenir Book"/>
                <a:cs typeface="Avenir Book"/>
              </a:rPr>
              <a:t>Node ‘Track Switches’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770142" y="3438507"/>
            <a:ext cx="1916658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600" dirty="0">
                <a:latin typeface="Avenir Book"/>
                <a:cs typeface="Avenir Book"/>
              </a:rPr>
              <a:t>Final Integration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4925331" y="2999760"/>
            <a:ext cx="2392094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600" dirty="0">
                <a:latin typeface="Avenir Book"/>
                <a:cs typeface="Avenir Book"/>
              </a:rPr>
              <a:t>Node ‘Station’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7317426" y="3877254"/>
            <a:ext cx="1351422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200" dirty="0">
                <a:latin typeface="Avenir Book"/>
                <a:cs typeface="Avenir Book"/>
              </a:rPr>
              <a:t>Documentation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3209294" y="2566731"/>
            <a:ext cx="1369377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200" dirty="0">
                <a:latin typeface="Avenir Book"/>
                <a:cs typeface="Avenir Book"/>
              </a:rPr>
              <a:t>Node ‘Shuttles’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578671" y="2561013"/>
            <a:ext cx="1369377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100" dirty="0">
                <a:latin typeface="Avenir Book"/>
                <a:cs typeface="Avenir Book"/>
              </a:rPr>
              <a:t>Node ‘Scheduling'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92859" y="1683519"/>
            <a:ext cx="2262314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600" dirty="0">
                <a:latin typeface="Avenir Book"/>
                <a:cs typeface="Avenir Book"/>
              </a:rPr>
              <a:t>Node ‘Robots’ 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5055142" y="1679480"/>
            <a:ext cx="1498058" cy="27190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36000" rtlCol="0" anchor="ctr"/>
          <a:lstStyle/>
          <a:p>
            <a:pPr algn="ctr"/>
            <a:r>
              <a:rPr lang="en-US" sz="1600" dirty="0">
                <a:latin typeface="Avenir Book"/>
                <a:cs typeface="Avenir Book"/>
              </a:rPr>
              <a:t>Node ‘Tasks’</a:t>
            </a:r>
          </a:p>
        </p:txBody>
      </p:sp>
      <p:sp>
        <p:nvSpPr>
          <p:cNvPr id="4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4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E0BF677A-8776-774D-BC32-7A474FCF6F69}" type="slidenum">
              <a:rPr lang="fr-FR" smtClean="0"/>
              <a:t>25</a:t>
            </a:fld>
            <a:endParaRPr lang="fr-FR" dirty="0"/>
          </a:p>
        </p:txBody>
      </p:sp>
      <p:grpSp>
        <p:nvGrpSpPr>
          <p:cNvPr id="53" name="Group 52"/>
          <p:cNvGrpSpPr/>
          <p:nvPr/>
        </p:nvGrpSpPr>
        <p:grpSpPr>
          <a:xfrm>
            <a:off x="916376" y="4368135"/>
            <a:ext cx="7282661" cy="380480"/>
            <a:chOff x="916376" y="1131352"/>
            <a:chExt cx="7282661" cy="380480"/>
          </a:xfrm>
        </p:grpSpPr>
        <p:sp>
          <p:nvSpPr>
            <p:cNvPr id="54" name="Rectangle 53"/>
            <p:cNvSpPr/>
            <p:nvPr/>
          </p:nvSpPr>
          <p:spPr>
            <a:xfrm>
              <a:off x="916376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1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295975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2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675574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3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055173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4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34772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5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814369" y="1131352"/>
              <a:ext cx="384668" cy="380480"/>
            </a:xfrm>
            <a:prstGeom prst="rect">
              <a:avLst/>
            </a:prstGeom>
          </p:spPr>
          <p:txBody>
            <a:bodyPr wrap="square" lIns="36000" tIns="36000" rIns="36000" bIns="3600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818181"/>
                  </a:solidFill>
                  <a:latin typeface="Avenir Book"/>
                  <a:cs typeface="Avenir Book"/>
                </a:rPr>
                <a:t>6</a:t>
              </a:r>
            </a:p>
          </p:txBody>
        </p:sp>
      </p:grpSp>
      <p:cxnSp>
        <p:nvCxnSpPr>
          <p:cNvPr id="61" name="Straight Connector 60"/>
          <p:cNvCxnSpPr/>
          <p:nvPr/>
        </p:nvCxnSpPr>
        <p:spPr>
          <a:xfrm flipH="1">
            <a:off x="470540" y="1487580"/>
            <a:ext cx="0" cy="277046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3605" y="4399109"/>
            <a:ext cx="882771" cy="318924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1600" dirty="0">
                <a:solidFill>
                  <a:srgbClr val="818181"/>
                </a:solidFill>
                <a:latin typeface="Avenir Book"/>
                <a:cs typeface="Avenir Book"/>
              </a:rPr>
              <a:t>Week</a:t>
            </a:r>
          </a:p>
        </p:txBody>
      </p:sp>
    </p:spTree>
    <p:extLst>
      <p:ext uri="{BB962C8B-B14F-4D97-AF65-F5344CB8AC3E}">
        <p14:creationId xmlns:p14="http://schemas.microsoft.com/office/powerpoint/2010/main" val="202509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Context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3</a:t>
            </a:fld>
            <a:endParaRPr lang="fr-FR" dirty="0"/>
          </a:p>
        </p:txBody>
      </p:sp>
      <p:grpSp>
        <p:nvGrpSpPr>
          <p:cNvPr id="15" name="Group 14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9" name="Straight Connector 38"/>
          <p:cNvCxnSpPr/>
          <p:nvPr/>
        </p:nvCxnSpPr>
        <p:spPr>
          <a:xfrm flipV="1">
            <a:off x="7160670" y="2914724"/>
            <a:ext cx="1485773" cy="6860"/>
          </a:xfrm>
          <a:prstGeom prst="line">
            <a:avLst/>
          </a:prstGeom>
          <a:ln w="38100" cmpd="sng">
            <a:solidFill>
              <a:srgbClr val="303031"/>
            </a:solidFill>
            <a:prstDash val="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235461" y="1127237"/>
            <a:ext cx="1935646" cy="3483964"/>
            <a:chOff x="235461" y="1127237"/>
            <a:chExt cx="1935646" cy="3483964"/>
          </a:xfrm>
        </p:grpSpPr>
        <p:pic>
          <p:nvPicPr>
            <p:cNvPr id="21" name="Picture 20" descr="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238" b="53940"/>
            <a:stretch/>
          </p:blipFill>
          <p:spPr>
            <a:xfrm>
              <a:off x="535460" y="1127237"/>
              <a:ext cx="1038697" cy="1624784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940881" y="2856043"/>
              <a:ext cx="124223" cy="124223"/>
            </a:xfrm>
            <a:prstGeom prst="ellipse">
              <a:avLst/>
            </a:prstGeom>
            <a:noFill/>
            <a:ln w="38100" cmpd="sng">
              <a:solidFill>
                <a:srgbClr val="2B487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235461" y="2917899"/>
              <a:ext cx="640133" cy="3430"/>
            </a:xfrm>
            <a:prstGeom prst="line">
              <a:avLst/>
            </a:prstGeom>
            <a:ln w="38100" cmpd="sng">
              <a:solidFill>
                <a:srgbClr val="303031"/>
              </a:solidFill>
              <a:prstDash val="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266245" y="3413222"/>
              <a:ext cx="1496468" cy="484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rgbClr val="2B4870"/>
                  </a:solidFill>
                  <a:latin typeface="Avenir Black"/>
                  <a:cs typeface="Avenir Black"/>
                </a:rPr>
                <a:t>Industry 1.0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01169" y="3059107"/>
              <a:ext cx="1210588" cy="397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lack"/>
                  <a:cs typeface="Avenir Black"/>
                </a:rPr>
                <a:t>18</a:t>
              </a:r>
              <a:r>
                <a:rPr lang="en-US" sz="1400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lack"/>
                  <a:cs typeface="Avenir Black"/>
                </a:rPr>
                <a:t>th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lack"/>
                  <a:cs typeface="Avenir Black"/>
                </a:rPr>
                <a:t> century 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66245" y="3964870"/>
              <a:ext cx="19048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818181"/>
                  </a:solidFill>
                  <a:latin typeface="Avenir Black"/>
                  <a:cs typeface="Avenir Black"/>
                </a:rPr>
                <a:t>Mechanical production.</a:t>
              </a:r>
            </a:p>
            <a:p>
              <a:r>
                <a:rPr lang="en-US" sz="1200" dirty="0">
                  <a:solidFill>
                    <a:srgbClr val="818181"/>
                  </a:solidFill>
                  <a:latin typeface="Avenir Black"/>
                  <a:cs typeface="Avenir Black"/>
                </a:rPr>
                <a:t>Equipment powered by steam and water.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131276" y="1153699"/>
            <a:ext cx="3234032" cy="3457502"/>
            <a:chOff x="1131276" y="1153699"/>
            <a:chExt cx="3234032" cy="3457502"/>
          </a:xfrm>
        </p:grpSpPr>
        <p:pic>
          <p:nvPicPr>
            <p:cNvPr id="13" name="Picture 12" descr="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5" t="750" r="14531" b="53940"/>
            <a:stretch/>
          </p:blipFill>
          <p:spPr>
            <a:xfrm>
              <a:off x="1957775" y="1153699"/>
              <a:ext cx="2050374" cy="1598322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2999977" y="2856043"/>
              <a:ext cx="124223" cy="124223"/>
            </a:xfrm>
            <a:prstGeom prst="ellipse">
              <a:avLst/>
            </a:prstGeom>
            <a:noFill/>
            <a:ln w="38100" cmpd="sng">
              <a:solidFill>
                <a:srgbClr val="2B487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1131276" y="2914724"/>
              <a:ext cx="1808774" cy="6861"/>
            </a:xfrm>
            <a:prstGeom prst="line">
              <a:avLst/>
            </a:prstGeom>
            <a:ln w="38100" cmpd="sng">
              <a:solidFill>
                <a:srgbClr val="303031"/>
              </a:solidFill>
              <a:prstDash val="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2275791" y="3413222"/>
              <a:ext cx="1496468" cy="484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rgbClr val="2B4870"/>
                  </a:solidFill>
                  <a:latin typeface="Avenir Black"/>
                  <a:cs typeface="Avenir Black"/>
                </a:rPr>
                <a:t>Industry 2.0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471086" y="3059107"/>
              <a:ext cx="1210588" cy="397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lack"/>
                  <a:cs typeface="Avenir Black"/>
                </a:rPr>
                <a:t>19</a:t>
              </a:r>
              <a:r>
                <a:rPr lang="en-US" sz="1400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lack"/>
                  <a:cs typeface="Avenir Black"/>
                </a:rPr>
                <a:t>th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lack"/>
                  <a:cs typeface="Avenir Black"/>
                </a:rPr>
                <a:t> century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275791" y="3964870"/>
              <a:ext cx="20895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818181"/>
                  </a:solidFill>
                  <a:latin typeface="Avenir Black"/>
                  <a:cs typeface="Avenir Black"/>
                </a:rPr>
                <a:t>Mass production assembly lines requiring labor and electrical energy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244098" y="1468625"/>
            <a:ext cx="3041367" cy="2957910"/>
            <a:chOff x="3244098" y="1468625"/>
            <a:chExt cx="3041367" cy="2957910"/>
          </a:xfrm>
        </p:grpSpPr>
        <p:pic>
          <p:nvPicPr>
            <p:cNvPr id="22" name="Picture 21" descr="3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80" t="9678" r="18902" b="53940"/>
            <a:stretch/>
          </p:blipFill>
          <p:spPr>
            <a:xfrm>
              <a:off x="4365309" y="1468625"/>
              <a:ext cx="1534473" cy="1283395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5101471" y="2856043"/>
              <a:ext cx="124223" cy="124223"/>
            </a:xfrm>
            <a:prstGeom prst="ellipse">
              <a:avLst/>
            </a:prstGeom>
            <a:noFill/>
            <a:ln w="38100" cmpd="sng">
              <a:solidFill>
                <a:srgbClr val="2B487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3244098" y="2914725"/>
              <a:ext cx="1739245" cy="6859"/>
            </a:xfrm>
            <a:prstGeom prst="line">
              <a:avLst/>
            </a:prstGeom>
            <a:ln w="38100" cmpd="sng">
              <a:solidFill>
                <a:srgbClr val="303031"/>
              </a:solidFill>
              <a:prstDash val="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4394501" y="3413222"/>
              <a:ext cx="1496468" cy="484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rgbClr val="2B4870"/>
                  </a:solidFill>
                  <a:latin typeface="Avenir Black"/>
                  <a:cs typeface="Avenir Black"/>
                </a:rPr>
                <a:t>Industry 3.0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61151" y="3059107"/>
              <a:ext cx="1210588" cy="397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lack"/>
                  <a:cs typeface="Avenir Black"/>
                </a:rPr>
                <a:t>20</a:t>
              </a:r>
              <a:r>
                <a:rPr lang="en-US" sz="1400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lack"/>
                  <a:cs typeface="Avenir Black"/>
                </a:rPr>
                <a:t>th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lack"/>
                  <a:cs typeface="Avenir Black"/>
                </a:rPr>
                <a:t> century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94501" y="3964870"/>
              <a:ext cx="18909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818181"/>
                  </a:solidFill>
                  <a:latin typeface="Avenir Black"/>
                  <a:cs typeface="Avenir Black"/>
                </a:rPr>
                <a:t>Automated production using electronics and IT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39983" y="1127237"/>
            <a:ext cx="3346817" cy="3483964"/>
            <a:chOff x="5339983" y="1127237"/>
            <a:chExt cx="3346817" cy="3483964"/>
          </a:xfrm>
        </p:grpSpPr>
        <p:pic>
          <p:nvPicPr>
            <p:cNvPr id="12" name="Picture 11" descr="4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95" b="50991"/>
            <a:stretch/>
          </p:blipFill>
          <p:spPr>
            <a:xfrm>
              <a:off x="6138688" y="1127237"/>
              <a:ext cx="2360128" cy="1728806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6959904" y="2856043"/>
              <a:ext cx="124223" cy="124223"/>
            </a:xfrm>
            <a:prstGeom prst="ellipse">
              <a:avLst/>
            </a:prstGeom>
            <a:noFill/>
            <a:ln w="38100" cmpd="sng">
              <a:solidFill>
                <a:srgbClr val="2B487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5339983" y="2914724"/>
              <a:ext cx="1485773" cy="6860"/>
            </a:xfrm>
            <a:prstGeom prst="line">
              <a:avLst/>
            </a:prstGeom>
            <a:ln w="38100" cmpd="sng">
              <a:solidFill>
                <a:srgbClr val="303031"/>
              </a:solidFill>
              <a:prstDash val="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68173" y="3413222"/>
              <a:ext cx="1496468" cy="4847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rgbClr val="2B4870"/>
                  </a:solidFill>
                  <a:latin typeface="Avenir Black"/>
                  <a:cs typeface="Avenir Black"/>
                </a:rPr>
                <a:t>Industry 4.0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694786" y="3059107"/>
              <a:ext cx="686641" cy="397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rgbClr val="FF6600"/>
                  </a:solidFill>
                  <a:latin typeface="Avenir Black"/>
                  <a:cs typeface="Avenir Black"/>
                </a:rPr>
                <a:t>Today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468173" y="3964870"/>
              <a:ext cx="22186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818181"/>
                  </a:solidFill>
                  <a:latin typeface="Avenir Black"/>
                  <a:cs typeface="Avenir Black"/>
                </a:rPr>
                <a:t>Intelligent production incorporated with </a:t>
              </a:r>
              <a:r>
                <a:rPr lang="en-US" sz="1200" dirty="0" err="1">
                  <a:solidFill>
                    <a:srgbClr val="818181"/>
                  </a:solidFill>
                  <a:latin typeface="Avenir Black"/>
                  <a:cs typeface="Avenir Black"/>
                </a:rPr>
                <a:t>IoT</a:t>
              </a:r>
              <a:r>
                <a:rPr lang="en-US" sz="1200" dirty="0">
                  <a:solidFill>
                    <a:srgbClr val="818181"/>
                  </a:solidFill>
                  <a:latin typeface="Avenir Black"/>
                  <a:cs typeface="Avenir Black"/>
                </a:rPr>
                <a:t>, cloud technology and Big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238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Context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4</a:t>
            </a:fld>
            <a:endParaRPr lang="fr-FR" dirty="0"/>
          </a:p>
        </p:txBody>
      </p:sp>
      <p:grpSp>
        <p:nvGrpSpPr>
          <p:cNvPr id="15" name="Group 14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Oval 13"/>
          <p:cNvSpPr/>
          <p:nvPr/>
        </p:nvSpPr>
        <p:spPr>
          <a:xfrm>
            <a:off x="1785811" y="1647545"/>
            <a:ext cx="5457453" cy="5457453"/>
          </a:xfrm>
          <a:prstGeom prst="ellipse">
            <a:avLst/>
          </a:prstGeom>
          <a:noFill/>
          <a:ln w="38100" cmpd="sng">
            <a:solidFill>
              <a:srgbClr val="2B4870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970344" y="2725015"/>
            <a:ext cx="5056178" cy="1980029"/>
            <a:chOff x="1970344" y="2817632"/>
            <a:chExt cx="5056178" cy="1980029"/>
          </a:xfrm>
        </p:grpSpPr>
        <p:sp>
          <p:nvSpPr>
            <p:cNvPr id="12" name="Rectangle 11"/>
            <p:cNvSpPr/>
            <p:nvPr/>
          </p:nvSpPr>
          <p:spPr>
            <a:xfrm>
              <a:off x="1970344" y="2817632"/>
              <a:ext cx="5056178" cy="19800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4800" dirty="0">
                  <a:solidFill>
                    <a:srgbClr val="2B4870"/>
                  </a:solidFill>
                  <a:latin typeface="Avenir Black"/>
                  <a:cs typeface="Avenir Black"/>
                </a:rPr>
                <a:t>Industry 4.</a:t>
              </a:r>
              <a:r>
                <a:rPr lang="en-US" sz="4800" dirty="0">
                  <a:solidFill>
                    <a:schemeClr val="bg1"/>
                  </a:solidFill>
                  <a:latin typeface="Avenir Black"/>
                  <a:cs typeface="Avenir Black"/>
                </a:rPr>
                <a:t>0</a:t>
              </a:r>
            </a:p>
            <a:p>
              <a:pPr algn="ctr">
                <a:lnSpc>
                  <a:spcPct val="110000"/>
                </a:lnSpc>
              </a:pPr>
              <a:r>
                <a:rPr lang="en-US" sz="3200" dirty="0">
                  <a:solidFill>
                    <a:srgbClr val="F78801"/>
                  </a:solidFill>
                  <a:latin typeface="Avenir Black"/>
                  <a:cs typeface="Avenir Black"/>
                </a:rPr>
                <a:t>The factory of </a:t>
              </a:r>
            </a:p>
            <a:p>
              <a:pPr algn="ctr">
                <a:lnSpc>
                  <a:spcPct val="110000"/>
                </a:lnSpc>
              </a:pPr>
              <a:r>
                <a:rPr lang="en-US" sz="3200" dirty="0">
                  <a:solidFill>
                    <a:srgbClr val="F78801"/>
                  </a:solidFill>
                  <a:latin typeface="Avenir Black"/>
                  <a:cs typeface="Avenir Black"/>
                </a:rPr>
                <a:t>the </a:t>
              </a:r>
              <a:r>
                <a:rPr lang="en-US" sz="3200" dirty="0">
                  <a:solidFill>
                    <a:srgbClr val="F2CC0A"/>
                  </a:solidFill>
                  <a:latin typeface="Avenir Black"/>
                  <a:cs typeface="Avenir Black"/>
                </a:rPr>
                <a:t>future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34608" y="2938256"/>
              <a:ext cx="540529" cy="540529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6849486" y="1647203"/>
            <a:ext cx="1334551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2B4870"/>
                </a:solidFill>
                <a:latin typeface="Avenir Black"/>
                <a:cs typeface="Avenir Black"/>
              </a:rPr>
              <a:t>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216" t="25429" r="23017" b="55897"/>
          <a:stretch/>
        </p:blipFill>
        <p:spPr>
          <a:xfrm>
            <a:off x="5448849" y="1607215"/>
            <a:ext cx="1315243" cy="10223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18096" t="82468" r="73794" b="3132"/>
          <a:stretch/>
        </p:blipFill>
        <p:spPr>
          <a:xfrm>
            <a:off x="6855891" y="3974400"/>
            <a:ext cx="774746" cy="7884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284448" y="3281257"/>
            <a:ext cx="1957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B4870"/>
                </a:solidFill>
                <a:latin typeface="Avenir Black"/>
                <a:cs typeface="Avenir Black"/>
              </a:rPr>
              <a:t>Additive Manufacturing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4372" y="1627317"/>
            <a:ext cx="1957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B4870"/>
                </a:solidFill>
                <a:latin typeface="Avenir Black"/>
                <a:cs typeface="Avenir Black"/>
              </a:rPr>
              <a:t>Autonomous Robots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17219" y="3592134"/>
            <a:ext cx="1284559" cy="1247152"/>
            <a:chOff x="1356903" y="3718020"/>
            <a:chExt cx="1362773" cy="1323088"/>
          </a:xfrm>
        </p:grpSpPr>
        <p:sp>
          <p:nvSpPr>
            <p:cNvPr id="8" name="Rectangle 7"/>
            <p:cNvSpPr/>
            <p:nvPr/>
          </p:nvSpPr>
          <p:spPr>
            <a:xfrm>
              <a:off x="1396588" y="3718020"/>
              <a:ext cx="1323088" cy="1323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integration-512.png"/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8000" contras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6903" y="3718020"/>
              <a:ext cx="1323088" cy="1323088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0" y="4120933"/>
            <a:ext cx="1957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B4870"/>
                </a:solidFill>
                <a:latin typeface="Avenir Black"/>
                <a:cs typeface="Avenir Black"/>
              </a:rPr>
              <a:t>System Integration</a:t>
            </a:r>
          </a:p>
        </p:txBody>
      </p:sp>
      <p:pic>
        <p:nvPicPr>
          <p:cNvPr id="11" name="Picture 10" descr="Capture d’écran 2017-03-07 à 11.50.5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87" y="1751648"/>
            <a:ext cx="121523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6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5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Objectives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5</a:t>
            </a:fld>
            <a:endParaRPr lang="fr-FR" dirty="0"/>
          </a:p>
        </p:txBody>
      </p:sp>
      <p:grpSp>
        <p:nvGrpSpPr>
          <p:cNvPr id="15" name="Group 14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15" y="2826262"/>
            <a:ext cx="3014613" cy="14880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Creation of a simulation software for educational purposes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5308" y="1748962"/>
            <a:ext cx="948943" cy="94894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411871" y="1595333"/>
            <a:ext cx="0" cy="2780336"/>
          </a:xfrm>
          <a:prstGeom prst="line">
            <a:avLst/>
          </a:prstGeom>
          <a:ln w="38100" cmpd="sng">
            <a:solidFill>
              <a:srgbClr val="2B487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e 3"/>
          <p:cNvGrpSpPr/>
          <p:nvPr/>
        </p:nvGrpSpPr>
        <p:grpSpPr>
          <a:xfrm>
            <a:off x="3637167" y="1334650"/>
            <a:ext cx="5234152" cy="3219301"/>
            <a:chOff x="3637167" y="1334650"/>
            <a:chExt cx="5234152" cy="3219301"/>
          </a:xfrm>
        </p:grpSpPr>
        <p:pic>
          <p:nvPicPr>
            <p:cNvPr id="2" name="Picture 1" descr="Capture d’écran 2017-03-06 à 2.26.4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167" y="1334650"/>
              <a:ext cx="5234152" cy="3219301"/>
            </a:xfrm>
            <a:prstGeom prst="rect">
              <a:avLst/>
            </a:prstGeom>
          </p:spPr>
        </p:pic>
        <p:pic>
          <p:nvPicPr>
            <p:cNvPr id="14" name="Picture 1" descr="Capture d’écran 2017-03-06 à 2.26.45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82" t="20895" r="36801" b="53677"/>
            <a:stretch/>
          </p:blipFill>
          <p:spPr>
            <a:xfrm>
              <a:off x="5420232" y="2007657"/>
              <a:ext cx="1524001" cy="818605"/>
            </a:xfrm>
            <a:prstGeom prst="rect">
              <a:avLst/>
            </a:prstGeom>
          </p:spPr>
        </p:pic>
      </p:grpSp>
      <p:pic>
        <p:nvPicPr>
          <p:cNvPr id="20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381" y="4024470"/>
            <a:ext cx="1631787" cy="289838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2463" y="3902793"/>
            <a:ext cx="913375" cy="46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5983" y="1303672"/>
            <a:ext cx="4274009" cy="325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549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System Description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27" name="Rectangle 26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6</a:t>
            </a:fld>
            <a:endParaRPr lang="fr-FR" dirty="0"/>
          </a:p>
        </p:txBody>
      </p:sp>
      <p:pic>
        <p:nvPicPr>
          <p:cNvPr id="24" name="Picture 23" descr="Sujet du 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3" t="92201" r="16310" b="2467"/>
          <a:stretch/>
        </p:blipFill>
        <p:spPr>
          <a:xfrm>
            <a:off x="5575851" y="5353278"/>
            <a:ext cx="657401" cy="35297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81875" y="5401081"/>
            <a:ext cx="1394177" cy="257369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Robot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864975" y="5401081"/>
            <a:ext cx="659645" cy="257369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Tasks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763531" y="5401081"/>
            <a:ext cx="1000188" cy="257369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Track switch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406653" y="5308748"/>
            <a:ext cx="1091758" cy="442035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Shuttles’ initial position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25283" y="5308748"/>
            <a:ext cx="1166622" cy="442035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Load/unload zone</a:t>
            </a:r>
          </a:p>
        </p:txBody>
      </p:sp>
      <p:pic>
        <p:nvPicPr>
          <p:cNvPr id="39" name="Picture 38" descr="Capture d’écran 2017-03-03 à 9.50.10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818" r="82118" b="75736"/>
          <a:stretch/>
        </p:blipFill>
        <p:spPr>
          <a:xfrm>
            <a:off x="248675" y="5340130"/>
            <a:ext cx="389038" cy="379271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2524620" y="5422145"/>
            <a:ext cx="215240" cy="2152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887637" y="5380360"/>
            <a:ext cx="462031" cy="298811"/>
          </a:xfrm>
          <a:prstGeom prst="roundRect">
            <a:avLst/>
          </a:prstGeom>
          <a:solidFill>
            <a:srgbClr val="1432F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354172" y="5333172"/>
            <a:ext cx="443096" cy="393186"/>
          </a:xfrm>
          <a:prstGeom prst="rect">
            <a:avLst/>
          </a:prstGeom>
          <a:solidFill>
            <a:srgbClr val="7ACB3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609986" y="2165661"/>
            <a:ext cx="3282353" cy="2073251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3200" dirty="0">
                <a:latin typeface="Avenir Book"/>
                <a:cs typeface="Avenir Book"/>
              </a:rPr>
              <a:t>Animation…</a:t>
            </a:r>
          </a:p>
          <a:p>
            <a:r>
              <a:rPr lang="en-US" sz="1400" dirty="0">
                <a:latin typeface="Avenir Book"/>
                <a:cs typeface="Avenir Book"/>
              </a:rPr>
              <a:t>Rails</a:t>
            </a:r>
          </a:p>
          <a:p>
            <a:r>
              <a:rPr lang="en-US" sz="1400" dirty="0">
                <a:latin typeface="Avenir Book"/>
                <a:cs typeface="Avenir Book"/>
              </a:rPr>
              <a:t>Shuttles</a:t>
            </a:r>
          </a:p>
          <a:p>
            <a:r>
              <a:rPr lang="en-US" sz="1400" dirty="0" err="1">
                <a:latin typeface="Avenir Book"/>
                <a:cs typeface="Avenir Book"/>
              </a:rPr>
              <a:t>Capteurs</a:t>
            </a:r>
            <a:endParaRPr lang="en-US" sz="1400" dirty="0">
              <a:latin typeface="Avenir Book"/>
              <a:cs typeface="Avenir Book"/>
            </a:endParaRPr>
          </a:p>
          <a:p>
            <a:r>
              <a:rPr lang="en-US" sz="1400" dirty="0">
                <a:latin typeface="Avenir Book"/>
                <a:cs typeface="Avenir Book"/>
              </a:rPr>
              <a:t>Stations</a:t>
            </a:r>
          </a:p>
          <a:p>
            <a:r>
              <a:rPr lang="en-US" sz="1400" dirty="0" err="1">
                <a:latin typeface="Avenir Book"/>
                <a:cs typeface="Avenir Book"/>
              </a:rPr>
              <a:t>Aiguillages</a:t>
            </a:r>
            <a:endParaRPr lang="en-US" sz="1400" dirty="0">
              <a:latin typeface="Avenir Book"/>
              <a:cs typeface="Avenir Book"/>
            </a:endParaRPr>
          </a:p>
          <a:p>
            <a:r>
              <a:rPr lang="en-US" sz="1400" dirty="0">
                <a:latin typeface="Avenir Book"/>
                <a:cs typeface="Avenir Book"/>
              </a:rPr>
              <a:t>Robot</a:t>
            </a:r>
          </a:p>
          <a:p>
            <a:r>
              <a:rPr lang="en-US" sz="1400" dirty="0">
                <a:latin typeface="Avenir Book"/>
                <a:cs typeface="Avenir Book"/>
              </a:rPr>
              <a:t>Workstation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205352" y="2113073"/>
            <a:ext cx="6788988" cy="1738716"/>
            <a:chOff x="560012" y="2234592"/>
            <a:chExt cx="5522530" cy="1414366"/>
          </a:xfrm>
        </p:grpSpPr>
        <p:grpSp>
          <p:nvGrpSpPr>
            <p:cNvPr id="12" name="Group 11"/>
            <p:cNvGrpSpPr/>
            <p:nvPr/>
          </p:nvGrpSpPr>
          <p:grpSpPr>
            <a:xfrm>
              <a:off x="560013" y="2234592"/>
              <a:ext cx="1218936" cy="461373"/>
              <a:chOff x="560013" y="2234592"/>
              <a:chExt cx="1218936" cy="461373"/>
            </a:xfrm>
          </p:grpSpPr>
          <p:sp>
            <p:nvSpPr>
              <p:cNvPr id="8" name="Round Same Side Corner Rectangle 7"/>
              <p:cNvSpPr/>
              <p:nvPr/>
            </p:nvSpPr>
            <p:spPr>
              <a:xfrm>
                <a:off x="560013" y="2234592"/>
                <a:ext cx="1218936" cy="461373"/>
              </a:xfrm>
              <a:prstGeom prst="round2SameRect">
                <a:avLst>
                  <a:gd name="adj1" fmla="val 21433"/>
                  <a:gd name="adj2" fmla="val 0"/>
                </a:avLst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H="1">
                <a:off x="899198" y="2695965"/>
                <a:ext cx="558251" cy="0"/>
              </a:xfrm>
              <a:prstGeom prst="straightConnector1">
                <a:avLst/>
              </a:prstGeom>
              <a:noFill/>
              <a:ln>
                <a:headEnd type="none"/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H="1">
                <a:off x="1044901" y="2234740"/>
                <a:ext cx="558251" cy="0"/>
              </a:xfrm>
              <a:prstGeom prst="straightConnector1">
                <a:avLst/>
              </a:prstGeom>
              <a:noFill/>
              <a:ln>
                <a:headEnd type="none"/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 rot="10800000">
              <a:off x="560013" y="3187437"/>
              <a:ext cx="1218936" cy="461373"/>
              <a:chOff x="560013" y="2234592"/>
              <a:chExt cx="1218936" cy="461373"/>
            </a:xfrm>
          </p:grpSpPr>
          <p:sp>
            <p:nvSpPr>
              <p:cNvPr id="92" name="Round Same Side Corner Rectangle 91"/>
              <p:cNvSpPr/>
              <p:nvPr/>
            </p:nvSpPr>
            <p:spPr>
              <a:xfrm>
                <a:off x="560013" y="2234592"/>
                <a:ext cx="1218936" cy="461373"/>
              </a:xfrm>
              <a:prstGeom prst="round2SameRect">
                <a:avLst>
                  <a:gd name="adj1" fmla="val 21433"/>
                  <a:gd name="adj2" fmla="val 0"/>
                </a:avLst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/>
              <p:nvPr/>
            </p:nvCxnSpPr>
            <p:spPr>
              <a:xfrm flipH="1">
                <a:off x="899198" y="2695965"/>
                <a:ext cx="558251" cy="0"/>
              </a:xfrm>
              <a:prstGeom prst="straightConnector1">
                <a:avLst/>
              </a:prstGeom>
              <a:noFill/>
              <a:ln>
                <a:headEnd type="none"/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1044901" y="2234740"/>
                <a:ext cx="558251" cy="0"/>
              </a:xfrm>
              <a:prstGeom prst="straightConnector1">
                <a:avLst/>
              </a:prstGeom>
              <a:noFill/>
              <a:ln>
                <a:headEnd type="none"/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95" name="Round Same Side Corner Rectangle 94"/>
            <p:cNvSpPr/>
            <p:nvPr/>
          </p:nvSpPr>
          <p:spPr>
            <a:xfrm>
              <a:off x="560012" y="2695965"/>
              <a:ext cx="1730443" cy="49147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flipH="1">
              <a:off x="560013" y="2737006"/>
              <a:ext cx="1" cy="278822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1973560" y="2695965"/>
              <a:ext cx="204983" cy="0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1900561" y="3187437"/>
              <a:ext cx="188859" cy="0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00" name="Round Same Side Corner Rectangle 99"/>
            <p:cNvSpPr/>
            <p:nvPr/>
          </p:nvSpPr>
          <p:spPr>
            <a:xfrm>
              <a:off x="2290455" y="2695965"/>
              <a:ext cx="2059213" cy="49147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H="1">
              <a:off x="3887637" y="2695965"/>
              <a:ext cx="204983" cy="0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3991070" y="3185832"/>
              <a:ext cx="203099" cy="0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20" name="Group 19"/>
            <p:cNvGrpSpPr/>
            <p:nvPr/>
          </p:nvGrpSpPr>
          <p:grpSpPr>
            <a:xfrm flipH="1">
              <a:off x="4352099" y="2234592"/>
              <a:ext cx="1730443" cy="1414366"/>
              <a:chOff x="2676210" y="1467905"/>
              <a:chExt cx="1730443" cy="1414366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2676211" y="1467905"/>
                <a:ext cx="1218936" cy="461521"/>
                <a:chOff x="560013" y="2234444"/>
                <a:chExt cx="1218936" cy="461521"/>
              </a:xfrm>
            </p:grpSpPr>
            <p:sp>
              <p:nvSpPr>
                <p:cNvPr id="104" name="Round Same Side Corner Rectangle 103"/>
                <p:cNvSpPr/>
                <p:nvPr/>
              </p:nvSpPr>
              <p:spPr>
                <a:xfrm>
                  <a:off x="560013" y="2234592"/>
                  <a:ext cx="1218936" cy="461373"/>
                </a:xfrm>
                <a:prstGeom prst="round2SameRect">
                  <a:avLst>
                    <a:gd name="adj1" fmla="val 21433"/>
                    <a:gd name="adj2" fmla="val 0"/>
                  </a:avLst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Straight Arrow Connector 104"/>
                <p:cNvCxnSpPr/>
                <p:nvPr/>
              </p:nvCxnSpPr>
              <p:spPr>
                <a:xfrm>
                  <a:off x="899198" y="2695965"/>
                  <a:ext cx="558251" cy="0"/>
                </a:xfrm>
                <a:prstGeom prst="straightConnector1">
                  <a:avLst/>
                </a:prstGeom>
                <a:noFill/>
                <a:ln>
                  <a:headEnd type="none"/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881513" y="2234444"/>
                  <a:ext cx="337968" cy="296"/>
                </a:xfrm>
                <a:prstGeom prst="straightConnector1">
                  <a:avLst/>
                </a:prstGeom>
                <a:noFill/>
                <a:ln>
                  <a:headEnd type="none"/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107" name="Group 106"/>
              <p:cNvGrpSpPr/>
              <p:nvPr/>
            </p:nvGrpSpPr>
            <p:grpSpPr>
              <a:xfrm rot="10800000">
                <a:off x="2676211" y="2420898"/>
                <a:ext cx="1218936" cy="461373"/>
                <a:chOff x="560013" y="2234592"/>
                <a:chExt cx="1218936" cy="461373"/>
              </a:xfrm>
            </p:grpSpPr>
            <p:sp>
              <p:nvSpPr>
                <p:cNvPr id="108" name="Round Same Side Corner Rectangle 107"/>
                <p:cNvSpPr/>
                <p:nvPr/>
              </p:nvSpPr>
              <p:spPr>
                <a:xfrm>
                  <a:off x="560013" y="2234592"/>
                  <a:ext cx="1218936" cy="461373"/>
                </a:xfrm>
                <a:prstGeom prst="round2SameRect">
                  <a:avLst>
                    <a:gd name="adj1" fmla="val 21433"/>
                    <a:gd name="adj2" fmla="val 0"/>
                  </a:avLst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9" name="Straight Arrow Connector 108"/>
                <p:cNvCxnSpPr/>
                <p:nvPr/>
              </p:nvCxnSpPr>
              <p:spPr>
                <a:xfrm>
                  <a:off x="899198" y="2695965"/>
                  <a:ext cx="558251" cy="0"/>
                </a:xfrm>
                <a:prstGeom prst="straightConnector1">
                  <a:avLst/>
                </a:prstGeom>
                <a:noFill/>
                <a:ln>
                  <a:headEnd type="none"/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rot="10800000" flipH="1">
                  <a:off x="953876" y="2236822"/>
                  <a:ext cx="292066" cy="0"/>
                </a:xfrm>
                <a:prstGeom prst="straightConnector1">
                  <a:avLst/>
                </a:prstGeom>
                <a:noFill/>
                <a:ln>
                  <a:headEnd type="none"/>
                  <a:tailEnd type="triangle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11" name="Round Same Side Corner Rectangle 110"/>
              <p:cNvSpPr/>
              <p:nvPr/>
            </p:nvSpPr>
            <p:spPr>
              <a:xfrm>
                <a:off x="2676210" y="1929426"/>
                <a:ext cx="1730443" cy="491472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Arrow Connector 111"/>
              <p:cNvCxnSpPr/>
              <p:nvPr/>
            </p:nvCxnSpPr>
            <p:spPr>
              <a:xfrm>
                <a:off x="4089758" y="1929426"/>
                <a:ext cx="204983" cy="0"/>
              </a:xfrm>
              <a:prstGeom prst="straightConnector1">
                <a:avLst/>
              </a:prstGeom>
              <a:noFill/>
              <a:ln>
                <a:headEnd type="none"/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113" name="Straight Arrow Connector 112"/>
            <p:cNvCxnSpPr/>
            <p:nvPr/>
          </p:nvCxnSpPr>
          <p:spPr>
            <a:xfrm flipV="1">
              <a:off x="2290455" y="2820817"/>
              <a:ext cx="0" cy="215674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>
              <a:off x="4349668" y="2845355"/>
              <a:ext cx="0" cy="144885"/>
            </a:xfrm>
            <a:prstGeom prst="straightConnector1">
              <a:avLst/>
            </a:prstGeom>
            <a:noFill/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pic>
        <p:nvPicPr>
          <p:cNvPr id="50" name="Picture 49" descr="Capture d’écran 2017-03-03 à 9.50.10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818" r="82118" b="75736"/>
          <a:stretch/>
        </p:blipFill>
        <p:spPr>
          <a:xfrm>
            <a:off x="6926060" y="1404739"/>
            <a:ext cx="635340" cy="619390"/>
          </a:xfrm>
          <a:prstGeom prst="rect">
            <a:avLst/>
          </a:prstGeom>
        </p:spPr>
      </p:pic>
      <p:pic>
        <p:nvPicPr>
          <p:cNvPr id="54" name="Picture 53" descr="Capture d’écran 2017-03-03 à 9.50.10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818" r="82118" b="75736"/>
          <a:stretch/>
        </p:blipFill>
        <p:spPr>
          <a:xfrm>
            <a:off x="6955095" y="4030942"/>
            <a:ext cx="635340" cy="619390"/>
          </a:xfrm>
          <a:prstGeom prst="rect">
            <a:avLst/>
          </a:prstGeom>
        </p:spPr>
      </p:pic>
      <p:pic>
        <p:nvPicPr>
          <p:cNvPr id="57" name="Picture 56" descr="Capture d’écran 2017-03-03 à 9.50.10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818" r="82118" b="75736"/>
          <a:stretch/>
        </p:blipFill>
        <p:spPr>
          <a:xfrm>
            <a:off x="1623485" y="4030942"/>
            <a:ext cx="635340" cy="619390"/>
          </a:xfrm>
          <a:prstGeom prst="rect">
            <a:avLst/>
          </a:prstGeom>
        </p:spPr>
      </p:pic>
      <p:grpSp>
        <p:nvGrpSpPr>
          <p:cNvPr id="145" name="Group 144"/>
          <p:cNvGrpSpPr/>
          <p:nvPr/>
        </p:nvGrpSpPr>
        <p:grpSpPr>
          <a:xfrm>
            <a:off x="1028828" y="1472756"/>
            <a:ext cx="7157249" cy="3109558"/>
            <a:chOff x="1028828" y="1472756"/>
            <a:chExt cx="7157249" cy="3109558"/>
          </a:xfrm>
        </p:grpSpPr>
        <p:sp>
          <p:nvSpPr>
            <p:cNvPr id="48" name="Rectangle 47"/>
            <p:cNvSpPr/>
            <p:nvPr/>
          </p:nvSpPr>
          <p:spPr>
            <a:xfrm>
              <a:off x="6331403" y="1472756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WS8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612332" y="1472756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WS7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360438" y="4098960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</a:t>
              </a:r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5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641368" y="4098960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</a:t>
              </a:r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6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28828" y="4098960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</a:t>
              </a:r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3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09757" y="4098960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</a:t>
              </a:r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4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028828" y="1472756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</a:t>
              </a:r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2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09757" y="1472756"/>
              <a:ext cx="544709" cy="483354"/>
            </a:xfrm>
            <a:prstGeom prst="rect">
              <a:avLst/>
            </a:prstGeom>
            <a:solidFill>
              <a:srgbClr val="7ACB3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WS1</a:t>
              </a:r>
              <a:endParaRPr lang="en-US" sz="14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pic>
        <p:nvPicPr>
          <p:cNvPr id="60" name="Picture 59" descr="Capture d’écran 2017-03-03 à 9.50.10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818" r="82118" b="75736"/>
          <a:stretch/>
        </p:blipFill>
        <p:spPr>
          <a:xfrm>
            <a:off x="1623485" y="1404739"/>
            <a:ext cx="635340" cy="619390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>
            <a:off x="3656581" y="2534079"/>
            <a:ext cx="1563195" cy="887145"/>
            <a:chOff x="3656581" y="2534079"/>
            <a:chExt cx="1563195" cy="887145"/>
          </a:xfrm>
        </p:grpSpPr>
        <p:sp>
          <p:nvSpPr>
            <p:cNvPr id="61" name="Rounded Rectangle 60"/>
            <p:cNvSpPr/>
            <p:nvPr/>
          </p:nvSpPr>
          <p:spPr>
            <a:xfrm>
              <a:off x="4773703" y="2534079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4209090" y="2534079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656581" y="2534079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773703" y="3132733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4209090" y="3132733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3656581" y="3132733"/>
              <a:ext cx="446073" cy="288491"/>
            </a:xfrm>
            <a:prstGeom prst="roundRect">
              <a:avLst/>
            </a:prstGeom>
            <a:solidFill>
              <a:srgbClr val="1432F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72014" y="2546024"/>
            <a:ext cx="7066338" cy="863255"/>
            <a:chOff x="451548" y="2586778"/>
            <a:chExt cx="5748141" cy="702218"/>
          </a:xfrm>
        </p:grpSpPr>
        <p:sp>
          <p:nvSpPr>
            <p:cNvPr id="67" name="Oval 66"/>
            <p:cNvSpPr/>
            <p:nvPr/>
          </p:nvSpPr>
          <p:spPr>
            <a:xfrm>
              <a:off x="4769301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982451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773621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984449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181968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666140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51548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249368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181968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672936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53843" y="3073756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4249368" y="2586778"/>
              <a:ext cx="215240" cy="2152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16723" y="2049879"/>
            <a:ext cx="6576052" cy="1859345"/>
            <a:chOff x="650607" y="2183187"/>
            <a:chExt cx="5349316" cy="1512492"/>
          </a:xfrm>
        </p:grpSpPr>
        <p:sp>
          <p:nvSpPr>
            <p:cNvPr id="82" name="Rounded Rectangle 81"/>
            <p:cNvSpPr/>
            <p:nvPr/>
          </p:nvSpPr>
          <p:spPr>
            <a:xfrm>
              <a:off x="4975492" y="219181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5605629" y="219181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4984541" y="3601496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5614678" y="3601496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650607" y="218318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1280744" y="218318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59656" y="359961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1289793" y="3599617"/>
              <a:ext cx="385245" cy="94183"/>
            </a:xfrm>
            <a:prstGeom prst="roundRect">
              <a:avLst/>
            </a:prstGeom>
            <a:solidFill>
              <a:srgbClr val="94B2F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143602" y="2290028"/>
            <a:ext cx="6912490" cy="1320270"/>
            <a:chOff x="1143602" y="2290028"/>
            <a:chExt cx="6912490" cy="1320270"/>
          </a:xfrm>
        </p:grpSpPr>
        <p:sp>
          <p:nvSpPr>
            <p:cNvPr id="120" name="Oval 119"/>
            <p:cNvSpPr/>
            <p:nvPr/>
          </p:nvSpPr>
          <p:spPr>
            <a:xfrm>
              <a:off x="1143602" y="2290028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640615" y="2290028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1145057" y="348679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642070" y="348679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435575" y="348679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7932588" y="348679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435575" y="2290028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7932588" y="2290028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935296" y="3222859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943063" y="261555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133125" y="3226919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6140892" y="261961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246842" y="261961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449959" y="261555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275738" y="322070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454885" y="321664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7594959" y="261555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6739591" y="261149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7607145" y="3216644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744517" y="3220939"/>
              <a:ext cx="123504" cy="12350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59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Previous Work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27" name="Rectangle 26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7</a:t>
            </a:fld>
            <a:endParaRPr lang="fr-FR" dirty="0"/>
          </a:p>
        </p:txBody>
      </p:sp>
      <p:pic>
        <p:nvPicPr>
          <p:cNvPr id="24" name="Picture 23" descr="Sujet du 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3" t="92201" r="16310" b="2467"/>
          <a:stretch/>
        </p:blipFill>
        <p:spPr>
          <a:xfrm>
            <a:off x="5575851" y="5353278"/>
            <a:ext cx="657401" cy="35297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81875" y="5401081"/>
            <a:ext cx="1394177" cy="257369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Robot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864975" y="5401081"/>
            <a:ext cx="659645" cy="257369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Tasks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763531" y="5401081"/>
            <a:ext cx="1000188" cy="257369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Track switch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406653" y="5308748"/>
            <a:ext cx="1091758" cy="442035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Shuttles’ initial position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25283" y="5308748"/>
            <a:ext cx="1166622" cy="442035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Load/unload zone</a:t>
            </a:r>
          </a:p>
        </p:txBody>
      </p:sp>
      <p:pic>
        <p:nvPicPr>
          <p:cNvPr id="39" name="Picture 38" descr="Capture d’écran 2017-03-03 à 9.50.10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7818" r="82118" b="75736"/>
          <a:stretch/>
        </p:blipFill>
        <p:spPr>
          <a:xfrm>
            <a:off x="248675" y="5340130"/>
            <a:ext cx="389038" cy="379271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2524620" y="5422145"/>
            <a:ext cx="215240" cy="2152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887637" y="5380360"/>
            <a:ext cx="462031" cy="298811"/>
          </a:xfrm>
          <a:prstGeom prst="roundRect">
            <a:avLst/>
          </a:prstGeom>
          <a:solidFill>
            <a:srgbClr val="1432F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354172" y="5333172"/>
            <a:ext cx="443096" cy="393186"/>
          </a:xfrm>
          <a:prstGeom prst="rect">
            <a:avLst/>
          </a:prstGeom>
          <a:solidFill>
            <a:srgbClr val="7ACB3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apture d’écran 2017-03-06 à 11.21.4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2" y="1396870"/>
            <a:ext cx="4129460" cy="3120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4841525" y="1608564"/>
            <a:ext cx="40297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SzPct val="75000"/>
              <a:buFont typeface="Wingdings" charset="2"/>
              <a:buChar char="ü"/>
            </a:pPr>
            <a:r>
              <a:rPr lang="en-US" sz="2200" b="1" dirty="0">
                <a:latin typeface="Avenir Next Regular"/>
                <a:cs typeface="Avenir Next Regular"/>
              </a:rPr>
              <a:t>Student Project (UPS)</a:t>
            </a:r>
          </a:p>
          <a:p>
            <a:pPr marL="449263">
              <a:buSzPct val="75000"/>
            </a:pPr>
            <a:r>
              <a:rPr lang="en-US" sz="2200" dirty="0">
                <a:latin typeface="Avenir Next Regular"/>
                <a:cs typeface="Avenir Next Regular"/>
              </a:rPr>
              <a:t>PLC programming for the real system</a:t>
            </a:r>
          </a:p>
          <a:p>
            <a:pPr marL="449263">
              <a:buSzPct val="75000"/>
            </a:pPr>
            <a:endParaRPr lang="en-US" sz="1000" dirty="0">
              <a:latin typeface="Avenir Next Regular"/>
              <a:cs typeface="Avenir Next Regular"/>
            </a:endParaRPr>
          </a:p>
          <a:p>
            <a:pPr marL="457200" indent="-457200">
              <a:buSzPct val="75000"/>
              <a:buFont typeface="Wingdings" charset="2"/>
              <a:buChar char="ü"/>
            </a:pPr>
            <a:r>
              <a:rPr lang="en-US" sz="2200" b="1" dirty="0">
                <a:latin typeface="Avenir Next Regular"/>
                <a:cs typeface="Avenir Next Regular"/>
              </a:rPr>
              <a:t>Final Project 2016 (N7)</a:t>
            </a:r>
          </a:p>
          <a:p>
            <a:pPr>
              <a:buSzPct val="75000"/>
            </a:pPr>
            <a:r>
              <a:rPr lang="en-US" sz="2200" dirty="0">
                <a:latin typeface="Avenir Next Regular"/>
                <a:cs typeface="Avenir Next Regular"/>
              </a:rPr>
              <a:t>	Simulation </a:t>
            </a:r>
          </a:p>
          <a:p>
            <a:pPr>
              <a:buSzPct val="75000"/>
            </a:pPr>
            <a:endParaRPr lang="en-US" sz="1000" dirty="0">
              <a:latin typeface="Avenir Next Regular"/>
              <a:cs typeface="Avenir Next Regular"/>
            </a:endParaRPr>
          </a:p>
          <a:p>
            <a:pPr marL="457200" indent="-457200">
              <a:buSzPct val="75000"/>
              <a:buFont typeface="Wingdings" charset="2"/>
              <a:buChar char="ü"/>
            </a:pPr>
            <a:r>
              <a:rPr lang="en-US" sz="2200" b="1" dirty="0">
                <a:latin typeface="Avenir Next Regular"/>
                <a:cs typeface="Avenir Next Regular"/>
              </a:rPr>
              <a:t>Internship (AIP)</a:t>
            </a:r>
          </a:p>
          <a:p>
            <a:pPr>
              <a:buSzPct val="75000"/>
            </a:pPr>
            <a:r>
              <a:rPr lang="en-US" sz="2200" dirty="0">
                <a:latin typeface="Avenir Next Regular"/>
                <a:cs typeface="Avenir Next Regular"/>
              </a:rPr>
              <a:t>	Baxter robot interaction</a:t>
            </a:r>
          </a:p>
          <a:p>
            <a:pPr>
              <a:buSzPct val="75000"/>
            </a:pPr>
            <a:endParaRPr lang="en-US" sz="22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6968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Working Process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27" name="Rectangle 26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7" y="1399865"/>
            <a:ext cx="621470" cy="621470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492531" y="2099716"/>
            <a:ext cx="412492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SzPct val="75000"/>
              <a:buFont typeface="Wingdings" charset="2"/>
              <a:buChar char="ü"/>
            </a:pPr>
            <a:r>
              <a:rPr lang="en-US" sz="2200" dirty="0">
                <a:latin typeface="Avenir Next Regular"/>
                <a:cs typeface="Avenir Next Regular"/>
              </a:rPr>
              <a:t>Set objectives weekly.</a:t>
            </a:r>
          </a:p>
          <a:p>
            <a:pPr marL="457200" indent="-457200">
              <a:buSzPct val="75000"/>
              <a:buFont typeface="Wingdings" charset="2"/>
              <a:buChar char="ü"/>
            </a:pPr>
            <a:r>
              <a:rPr lang="en-US" sz="2200" dirty="0">
                <a:latin typeface="Avenir Next Regular"/>
                <a:cs typeface="Avenir Next Regular"/>
              </a:rPr>
              <a:t>Sprints: Week meetings with teachers.</a:t>
            </a:r>
          </a:p>
          <a:p>
            <a:pPr marL="457200" indent="-457200">
              <a:buSzPct val="75000"/>
              <a:buFont typeface="Wingdings" charset="2"/>
              <a:buChar char="ü"/>
            </a:pPr>
            <a:r>
              <a:rPr lang="en-US" sz="2200" dirty="0">
                <a:latin typeface="Avenir Next Regular"/>
                <a:cs typeface="Avenir Next Regular"/>
              </a:rPr>
              <a:t>Continuous delivery of valuable software</a:t>
            </a:r>
            <a:r>
              <a:rPr lang="fr-FR" sz="2200" dirty="0">
                <a:latin typeface="Avenir Next Regular"/>
                <a:cs typeface="Avenir Next Regular"/>
              </a:rPr>
              <a:t>.</a:t>
            </a:r>
          </a:p>
          <a:p>
            <a:pPr marL="457200" indent="-457200">
              <a:buSzPct val="75000"/>
              <a:buFont typeface="Wingdings" charset="2"/>
              <a:buChar char="ü"/>
            </a:pPr>
            <a:endParaRPr lang="en-US" sz="2200" dirty="0">
              <a:latin typeface="Avenir Next Regular"/>
              <a:cs typeface="Avenir Next Regular"/>
            </a:endParaRPr>
          </a:p>
          <a:p>
            <a:pPr marL="457200" indent="-457200">
              <a:buSzPct val="75000"/>
              <a:buFont typeface="Wingdings" charset="2"/>
              <a:buChar char="ü"/>
            </a:pPr>
            <a:endParaRPr lang="en-US" sz="2200" dirty="0">
              <a:latin typeface="Avenir Next Regular"/>
              <a:cs typeface="Avenir Next Regular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55675" y="1277548"/>
            <a:ext cx="3050013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venir Book"/>
                <a:cs typeface="Avenir Book"/>
              </a:rPr>
              <a:t>Agile Method</a:t>
            </a:r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8</a:t>
            </a:fld>
            <a:endParaRPr lang="fr-FR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680" y="3078238"/>
            <a:ext cx="1983288" cy="106455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292433" y="1277548"/>
            <a:ext cx="3050013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Avenir Book"/>
                <a:cs typeface="Avenir Book"/>
              </a:rPr>
              <a:t>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22111"/>
          <a:stretch/>
        </p:blipFill>
        <p:spPr>
          <a:xfrm>
            <a:off x="5301142" y="1982958"/>
            <a:ext cx="2840837" cy="2212679"/>
          </a:xfrm>
          <a:prstGeom prst="rect">
            <a:avLst/>
          </a:prstGeom>
        </p:spPr>
      </p:pic>
      <p:cxnSp>
        <p:nvCxnSpPr>
          <p:cNvPr id="20" name="Straight Connector 22"/>
          <p:cNvCxnSpPr/>
          <p:nvPr/>
        </p:nvCxnSpPr>
        <p:spPr>
          <a:xfrm>
            <a:off x="4748358" y="1540063"/>
            <a:ext cx="0" cy="2780336"/>
          </a:xfrm>
          <a:prstGeom prst="line">
            <a:avLst/>
          </a:prstGeom>
          <a:ln w="38100" cmpd="sng">
            <a:solidFill>
              <a:srgbClr val="2B487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0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/>
        </p:nvSpPr>
        <p:spPr>
          <a:xfrm>
            <a:off x="1155427" y="2911293"/>
            <a:ext cx="865840" cy="8658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81279" y="2837145"/>
            <a:ext cx="1014137" cy="101413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107745" y="2918814"/>
            <a:ext cx="865840" cy="865840"/>
          </a:xfrm>
          <a:prstGeom prst="ellipse">
            <a:avLst/>
          </a:prstGeom>
          <a:solidFill>
            <a:srgbClr val="F7BE6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1469" y="189332"/>
            <a:ext cx="524721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venir Black"/>
                <a:cs typeface="Avenir Black"/>
              </a:rPr>
              <a:t>The           world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186077" y="457391"/>
            <a:ext cx="685242" cy="696308"/>
            <a:chOff x="8186077" y="369789"/>
            <a:chExt cx="685242" cy="696308"/>
          </a:xfrm>
        </p:grpSpPr>
        <p:sp>
          <p:nvSpPr>
            <p:cNvPr id="27" name="Rectangle 26"/>
            <p:cNvSpPr>
              <a:spLocks/>
            </p:cNvSpPr>
            <p:nvPr/>
          </p:nvSpPr>
          <p:spPr>
            <a:xfrm>
              <a:off x="8186077" y="369789"/>
              <a:ext cx="312739" cy="312739"/>
            </a:xfrm>
            <a:prstGeom prst="rect">
              <a:avLst/>
            </a:prstGeom>
            <a:solidFill>
              <a:srgbClr val="F2CC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8558580" y="369789"/>
              <a:ext cx="312739" cy="312739"/>
            </a:xfrm>
            <a:prstGeom prst="rect">
              <a:avLst/>
            </a:prstGeom>
            <a:solidFill>
              <a:srgbClr val="F788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8558580" y="753358"/>
              <a:ext cx="312739" cy="312739"/>
            </a:xfrm>
            <a:prstGeom prst="rect">
              <a:avLst/>
            </a:prstGeom>
            <a:solidFill>
              <a:srgbClr val="2B487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597649" y="559262"/>
            <a:ext cx="0" cy="531442"/>
          </a:xfrm>
          <a:prstGeom prst="line">
            <a:avLst/>
          </a:prstGeom>
          <a:ln w="38100" cmpd="sng">
            <a:solidFill>
              <a:srgbClr val="F2C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Final Project - ENSEEIHT - AIP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677A-8776-774D-BC32-7A474FCF6F69}" type="slidenum">
              <a:rPr lang="fr-FR" smtClean="0"/>
              <a:t>9</a:t>
            </a:fld>
            <a:endParaRPr lang="fr-FR" dirty="0"/>
          </a:p>
        </p:txBody>
      </p:sp>
      <p:pic>
        <p:nvPicPr>
          <p:cNvPr id="4" name="Picture 3" descr="node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8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42" y="2844069"/>
            <a:ext cx="991410" cy="10002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2173" y="2848488"/>
            <a:ext cx="1008000" cy="1008000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47174" y="3938695"/>
            <a:ext cx="1451371" cy="811367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800" dirty="0">
                <a:latin typeface="Avenir Book"/>
                <a:cs typeface="Avenir Book"/>
              </a:rPr>
              <a:t>Node</a:t>
            </a:r>
          </a:p>
          <a:p>
            <a:pPr algn="ctr"/>
            <a:r>
              <a:rPr lang="en-US" sz="2000" dirty="0">
                <a:latin typeface="Avenir Book"/>
                <a:cs typeface="Avenir Book"/>
              </a:rPr>
              <a:t>Publisher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553200" y="3934142"/>
            <a:ext cx="1943232" cy="811367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800" dirty="0">
                <a:latin typeface="Avenir Book"/>
                <a:cs typeface="Avenir Book"/>
              </a:rPr>
              <a:t>Node</a:t>
            </a:r>
          </a:p>
          <a:p>
            <a:pPr algn="ctr"/>
            <a:r>
              <a:rPr lang="en-US" sz="2000" dirty="0">
                <a:latin typeface="Avenir Book"/>
                <a:cs typeface="Avenir Book"/>
              </a:rPr>
              <a:t>Subscriber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694566" y="3934142"/>
            <a:ext cx="1451371" cy="50359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sz="2800" dirty="0">
                <a:latin typeface="Avenir Book"/>
                <a:cs typeface="Avenir Book"/>
              </a:rPr>
              <a:t>Topic</a:t>
            </a:r>
          </a:p>
        </p:txBody>
      </p:sp>
      <p:sp>
        <p:nvSpPr>
          <p:cNvPr id="47" name="Right Arrow 46"/>
          <p:cNvSpPr/>
          <p:nvPr/>
        </p:nvSpPr>
        <p:spPr>
          <a:xfrm>
            <a:off x="2298545" y="3205749"/>
            <a:ext cx="1396021" cy="2787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5321789" y="3205749"/>
            <a:ext cx="1396021" cy="2787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0136" y="2846981"/>
            <a:ext cx="1001059" cy="1009507"/>
          </a:xfrm>
          <a:prstGeom prst="ellipse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212219" y="2834323"/>
            <a:ext cx="1451371" cy="349702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</a:rPr>
              <a:t>Publication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235463" y="2856047"/>
            <a:ext cx="1451371" cy="349702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pPr algn="ctr"/>
            <a:r>
              <a:rPr lang="en-US" dirty="0">
                <a:latin typeface="Avenir Book"/>
                <a:cs typeface="Avenir Book"/>
              </a:rPr>
              <a:t>Callback</a:t>
            </a:r>
          </a:p>
        </p:txBody>
      </p:sp>
      <p:pic>
        <p:nvPicPr>
          <p:cNvPr id="61" name="Picture 60" descr="17-51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54" y="1403706"/>
            <a:ext cx="1229027" cy="122902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/>
          <a:srcRect t="16237" r="69997" b="16892"/>
          <a:stretch/>
        </p:blipFill>
        <p:spPr>
          <a:xfrm>
            <a:off x="4315112" y="1701799"/>
            <a:ext cx="272239" cy="32569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6477" t="16237" r="-3611" b="16892"/>
          <a:stretch/>
        </p:blipFill>
        <p:spPr>
          <a:xfrm>
            <a:off x="1883113" y="354924"/>
            <a:ext cx="1529765" cy="71187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6477" t="16237" r="-3611" b="16892"/>
          <a:stretch/>
        </p:blipFill>
        <p:spPr>
          <a:xfrm>
            <a:off x="5090308" y="1663062"/>
            <a:ext cx="1162799" cy="54110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234809" y="1694036"/>
            <a:ext cx="1451371" cy="503590"/>
          </a:xfrm>
          <a:prstGeom prst="rect">
            <a:avLst/>
          </a:prstGeom>
        </p:spPr>
        <p:txBody>
          <a:bodyPr wrap="square" lIns="36000" tIns="36000" rIns="36000" bIns="36000" anchor="t">
            <a:spAutoFit/>
          </a:bodyPr>
          <a:lstStyle/>
          <a:p>
            <a:r>
              <a:rPr lang="en-US" sz="2800" dirty="0">
                <a:latin typeface="Avenir Book"/>
                <a:cs typeface="Avenir Book"/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72839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6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0"/>
                            </p:stCondLst>
                            <p:childTnLst>
                              <p:par>
                                <p:cTn id="7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49" grpId="3" animBg="1"/>
      <p:bldP spid="54" grpId="0" animBg="1"/>
      <p:bldP spid="53" grpId="0" animBg="1"/>
      <p:bldP spid="53" grpId="1" animBg="1"/>
      <p:bldP spid="53" grpId="2" animBg="1"/>
      <p:bldP spid="53" grpId="3" animBg="1"/>
      <p:bldP spid="44" grpId="0"/>
      <p:bldP spid="45" grpId="0"/>
      <p:bldP spid="46" grpId="0"/>
      <p:bldP spid="47" grpId="0" animBg="1"/>
      <p:bldP spid="48" grpId="0" animBg="1"/>
      <p:bldP spid="55" grpId="0"/>
      <p:bldP spid="56" grpId="0"/>
    </p:bldLst>
  </p:timing>
</p:sld>
</file>

<file path=ppt/theme/theme1.xml><?xml version="1.0" encoding="utf-8"?>
<a:theme xmlns:a="http://schemas.openxmlformats.org/drawingml/2006/main" name="Office Theme">
  <a:themeElements>
    <a:clrScheme name="Projet Long">
      <a:dk1>
        <a:sysClr val="windowText" lastClr="000000"/>
      </a:dk1>
      <a:lt1>
        <a:sysClr val="window" lastClr="FFFFFF"/>
      </a:lt1>
      <a:dk2>
        <a:srgbClr val="2B4870"/>
      </a:dk2>
      <a:lt2>
        <a:srgbClr val="C6E7FC"/>
      </a:lt2>
      <a:accent1>
        <a:srgbClr val="F2CC0A"/>
      </a:accent1>
      <a:accent2>
        <a:srgbClr val="2B4870"/>
      </a:accent2>
      <a:accent3>
        <a:srgbClr val="F78801"/>
      </a:accent3>
      <a:accent4>
        <a:srgbClr val="A5D028"/>
      </a:accent4>
      <a:accent5>
        <a:srgbClr val="F9F9F9"/>
      </a:accent5>
      <a:accent6>
        <a:srgbClr val="000000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5382</TotalTime>
  <Words>774</Words>
  <Application>Microsoft Macintosh PowerPoint</Application>
  <PresentationFormat>On-screen Show (16:9)</PresentationFormat>
  <Paragraphs>290</Paragraphs>
  <Slides>25</Slides>
  <Notes>18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Usuario</dc:creator>
  <cp:lastModifiedBy>Usuario</cp:lastModifiedBy>
  <cp:revision>164</cp:revision>
  <dcterms:created xsi:type="dcterms:W3CDTF">2017-03-01T14:40:16Z</dcterms:created>
  <dcterms:modified xsi:type="dcterms:W3CDTF">2017-03-09T07:30:51Z</dcterms:modified>
</cp:coreProperties>
</file>